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148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48.png>
</file>

<file path=ppt/media/image58.jpeg>
</file>

<file path=ppt/media/image59.png>
</file>

<file path=ppt/media/image63.jpeg>
</file>

<file path=ppt/media/image6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79501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6.emf"/><Relationship Id="rId7" Type="http://schemas.openxmlformats.org/officeDocument/2006/relationships/hyperlink" Target="https://github.com/raz0r-b1ade/portfolio/blob/main/02_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github.com/raz0r-b1ade/portfolio/blob/main/03_EDA%20with%20Data%20visualization.ipynb"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z0r-b1ade/portfolio/blob/main/04_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z0r-b1ade/portfolio/blob/main/05_Interactive%20map%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z0r-b1ade/portfolio/blob/main/07_Dashboard.pdf"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hyperlink" Target="https://github.com/raz0r-b1ade/portfolio/blob/main/06_ML%20prediction%20analysis.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2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emf"/></Relationships>
</file>

<file path=ppt/slides/_rels/slide2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27.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28.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7.emf"/></Relationships>
</file>

<file path=ppt/slides/_rels/slide2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emf"/></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1.emf"/></Relationships>
</file>

<file path=ppt/slides/_rels/slide3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3.emf"/></Relationships>
</file>

<file path=ppt/slides/_rels/slide32.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5.emf"/></Relationships>
</file>

<file path=ppt/slides/_rels/slide33.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7.emf"/></Relationships>
</file>

<file path=ppt/slides/_rels/slide34.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53.emf"/><Relationship Id="rId5" Type="http://schemas.openxmlformats.org/officeDocument/2006/relationships/image" Target="../media/image52.emf"/><Relationship Id="rId4" Type="http://schemas.openxmlformats.org/officeDocument/2006/relationships/image" Target="../media/image51.emf"/></Relationships>
</file>

<file path=ppt/slides/_rels/slide37.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57.emf"/><Relationship Id="rId5" Type="http://schemas.openxmlformats.org/officeDocument/2006/relationships/image" Target="../media/image56.emf"/><Relationship Id="rId4" Type="http://schemas.openxmlformats.org/officeDocument/2006/relationships/image" Target="../media/image55.emf"/></Relationships>
</file>

<file path=ppt/slides/_rels/slide38.xml.rels><?xml version="1.0" encoding="UTF-8" standalone="yes"?>
<Relationships xmlns="http://schemas.openxmlformats.org/package/2006/relationships"><Relationship Id="rId2" Type="http://schemas.openxmlformats.org/officeDocument/2006/relationships/image" Target="../media/image5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2.emf"/></Relationships>
</file>

<file path=ppt/slides/_rels/slide42.xml.rels><?xml version="1.0" encoding="UTF-8" standalone="yes"?>
<Relationships xmlns="http://schemas.openxmlformats.org/package/2006/relationships"><Relationship Id="rId2" Type="http://schemas.openxmlformats.org/officeDocument/2006/relationships/image" Target="../media/image6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8" Type="http://schemas.openxmlformats.org/officeDocument/2006/relationships/hyperlink" Target="https://github.com/raz0r-b1ade/portfolio/blob/main/04_EDA%20with%20SQL.ipynb" TargetMode="External"/><Relationship Id="rId3" Type="http://schemas.openxmlformats.org/officeDocument/2006/relationships/image" Target="../media/image3.png"/><Relationship Id="rId7" Type="http://schemas.openxmlformats.org/officeDocument/2006/relationships/hyperlink" Target="https://github.com/raz0r-b1ade/portfolio/blob/main/03_EDA%20with%20Data%20visualization.ipynb"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raz0r-b1ade/portfolio/blob/main/02_Data-Wrangling.ipynb" TargetMode="External"/><Relationship Id="rId11" Type="http://schemas.openxmlformats.org/officeDocument/2006/relationships/hyperlink" Target="https://github.com/raz0r-b1ade/portfolio/blob/main/06_ML%20prediction%20analysis.ipynb" TargetMode="External"/><Relationship Id="rId5" Type="http://schemas.openxmlformats.org/officeDocument/2006/relationships/hyperlink" Target="https://github.com/raz0r-b1ade/portfolio/blob/main/01_Data%20Collection%20with%20Web%20Scraping.ipynb" TargetMode="External"/><Relationship Id="rId10" Type="http://schemas.openxmlformats.org/officeDocument/2006/relationships/hyperlink" Target="https://github.com/raz0r-b1ade/portfolio/blob/main/07_Dashboard.pdf" TargetMode="External"/><Relationship Id="rId4" Type="http://schemas.openxmlformats.org/officeDocument/2006/relationships/hyperlink" Target="https://github.com/raz0r-b1ade/portfolio/blob/main/00_Data%20Collection%20API.ipynb" TargetMode="External"/><Relationship Id="rId9" Type="http://schemas.openxmlformats.org/officeDocument/2006/relationships/hyperlink" Target="https://github.com/raz0r-b1ade/portfolio/blob/main/05_Interactive%20map%20with%20Folium.ipynb"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6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rockets/"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raz0r-b1ade/portfolio/blob/main/00_Data%20Collection%20API.ipynb" TargetMode="External"/><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hyperlink" Target="https://github.com/raz0r-b1ade/portfolio/blob/main/01_Data%20Collection%20with%20Web%20Scraping.ipynb" TargetMode="External"/><Relationship Id="rId7"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png"/><Relationship Id="rId9" Type="http://schemas.openxmlformats.org/officeDocument/2006/relationships/image" Target="../media/image15.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Roman Naidenko</a:t>
            </a:r>
          </a:p>
          <a:p>
            <a:r>
              <a:rPr lang="en-US" dirty="0">
                <a:solidFill>
                  <a:schemeClr val="bg2"/>
                </a:solidFill>
                <a:latin typeface="Abadi" panose="020B0604020104020204" pitchFamily="34" charset="0"/>
                <a:ea typeface="SF Pro" pitchFamily="2" charset="0"/>
                <a:cs typeface="SF Pro" pitchFamily="2" charset="0"/>
              </a:rPr>
              <a:t>November 25</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1110615"/>
          </a:xfrm>
          <a:prstGeom prst="rect">
            <a:avLst/>
          </a:prstGeom>
        </p:spPr>
        <p:txBody>
          <a:bodyPr/>
          <a:lstStyle/>
          <a:p>
            <a:r>
              <a:rPr lang="en-US" sz="1600" dirty="0">
                <a:solidFill>
                  <a:schemeClr val="accent3">
                    <a:lumMod val="25000"/>
                  </a:schemeClr>
                </a:solidFill>
                <a:latin typeface="Abadi" panose="020B0604020104020204" pitchFamily="34" charset="0"/>
              </a:rPr>
              <a:t>There are several different cases where the booster did not land, such as:</a:t>
            </a:r>
          </a:p>
          <a:p>
            <a:pPr lvl="1"/>
            <a:r>
              <a:rPr lang="en-US" sz="1400" dirty="0"/>
              <a:t>False Ocean, False RTLS, False ASDS means the mission was a failure.</a:t>
            </a:r>
          </a:p>
          <a:p>
            <a:pPr marL="228600" lvl="1">
              <a:spcBef>
                <a:spcPts val="1000"/>
              </a:spcBef>
            </a:pPr>
            <a:r>
              <a:rPr lang="en-US" sz="1600" dirty="0">
                <a:solidFill>
                  <a:schemeClr val="accent3">
                    <a:lumMod val="25000"/>
                  </a:schemeClr>
                </a:solidFill>
                <a:latin typeface="Abadi" panose="020B0604020104020204" pitchFamily="34" charset="0"/>
              </a:rPr>
              <a:t>We will mainly convert those outcomes into Training Labels with 1 means the booster successfully landed 0 means it was unsuccessful.</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Content Placeholder 4">
            <a:extLst>
              <a:ext uri="{FF2B5EF4-FFF2-40B4-BE49-F238E27FC236}">
                <a16:creationId xmlns:a16="http://schemas.microsoft.com/office/drawing/2014/main" id="{028D6C8E-819F-CE7E-4593-2DB419913D44}"/>
              </a:ext>
            </a:extLst>
          </p:cNvPr>
          <p:cNvSpPr txBox="1">
            <a:spLocks/>
          </p:cNvSpPr>
          <p:nvPr/>
        </p:nvSpPr>
        <p:spPr>
          <a:xfrm>
            <a:off x="770011" y="3001329"/>
            <a:ext cx="10515600" cy="3024244"/>
          </a:xfrm>
          <a:prstGeom prst="rect">
            <a:avLst/>
          </a:prstGeom>
        </p:spPr>
        <p:txBody>
          <a:bodyPr numCol="2"/>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spcAft>
                <a:spcPts val="2400"/>
              </a:spcAft>
              <a:buFont typeface="+mj-lt"/>
              <a:buAutoNum type="arabicPeriod"/>
            </a:pPr>
            <a:r>
              <a:rPr lang="en-US" sz="1600" dirty="0">
                <a:solidFill>
                  <a:schemeClr val="accent3">
                    <a:lumMod val="25000"/>
                  </a:schemeClr>
                </a:solidFill>
                <a:latin typeface="Abadi" panose="020B0604020104020204" pitchFamily="34" charset="0"/>
              </a:rPr>
              <a:t>Calculate launches number for each site</a:t>
            </a:r>
          </a:p>
          <a:p>
            <a:pPr marL="342900" indent="-342900">
              <a:buFont typeface="+mj-lt"/>
              <a:buAutoNum type="arabicPeriod"/>
            </a:pPr>
            <a:endParaRPr lang="en-US" sz="1600" dirty="0">
              <a:solidFill>
                <a:schemeClr val="accent3">
                  <a:lumMod val="25000"/>
                </a:schemeClr>
              </a:solidFill>
              <a:latin typeface="Abadi" panose="020B0604020104020204" pitchFamily="34" charset="0"/>
            </a:endParaRPr>
          </a:p>
          <a:p>
            <a:pPr marL="342900" indent="-342900">
              <a:spcAft>
                <a:spcPts val="8400"/>
              </a:spcAft>
              <a:buFont typeface="+mj-lt"/>
              <a:buAutoNum type="arabicPeriod"/>
            </a:pPr>
            <a:r>
              <a:rPr lang="en-US" sz="1600" dirty="0">
                <a:solidFill>
                  <a:schemeClr val="accent3">
                    <a:lumMod val="25000"/>
                  </a:schemeClr>
                </a:solidFill>
                <a:latin typeface="Abadi" panose="020B0604020104020204" pitchFamily="34" charset="0"/>
              </a:rPr>
              <a:t>Determine the number and occurrence of each orbit</a:t>
            </a:r>
          </a:p>
          <a:p>
            <a:pPr marL="342900" indent="-342900">
              <a:buFont typeface="+mj-lt"/>
              <a:buAutoNum type="arabicPeriod"/>
            </a:pPr>
            <a:endParaRPr lang="en-US" sz="1600" dirty="0">
              <a:solidFill>
                <a:schemeClr val="accent3">
                  <a:lumMod val="25000"/>
                </a:schemeClr>
              </a:solidFill>
              <a:latin typeface="Abadi" panose="020B0604020104020204" pitchFamily="34" charset="0"/>
            </a:endParaRPr>
          </a:p>
          <a:p>
            <a:pPr marL="342900" indent="-342900">
              <a:spcAft>
                <a:spcPts val="7200"/>
              </a:spcAft>
              <a:buFont typeface="+mj-lt"/>
              <a:buAutoNum type="arabicPeriod"/>
            </a:pPr>
            <a:r>
              <a:rPr lang="en-US" sz="1600" dirty="0">
                <a:solidFill>
                  <a:schemeClr val="accent3">
                    <a:lumMod val="25000"/>
                  </a:schemeClr>
                </a:solidFill>
                <a:latin typeface="Abadi" panose="020B0604020104020204" pitchFamily="34" charset="0"/>
              </a:rPr>
              <a:t>Find number and occurrence of mission outcome per orbit type</a:t>
            </a:r>
          </a:p>
          <a:p>
            <a:pPr marL="342900" indent="-342900">
              <a:buFont typeface="+mj-lt"/>
              <a:buAutoNum type="arabicPeriod"/>
            </a:pPr>
            <a:endParaRPr lang="en-US" sz="1600" dirty="0">
              <a:solidFill>
                <a:schemeClr val="accent3">
                  <a:lumMod val="25000"/>
                </a:schemeClr>
              </a:solidFill>
              <a:latin typeface="Abadi" panose="020B0604020104020204" pitchFamily="34" charset="0"/>
            </a:endParaRPr>
          </a:p>
          <a:p>
            <a:pPr marL="342900" indent="-342900">
              <a:buFont typeface="+mj-lt"/>
              <a:buAutoNum type="arabicPeriod"/>
            </a:pPr>
            <a:r>
              <a:rPr lang="en-US" sz="1600" dirty="0">
                <a:solidFill>
                  <a:schemeClr val="accent3">
                    <a:lumMod val="25000"/>
                  </a:schemeClr>
                </a:solidFill>
                <a:latin typeface="Abadi" panose="020B0604020104020204" pitchFamily="34" charset="0"/>
              </a:rPr>
              <a:t>Export data</a:t>
            </a:r>
          </a:p>
        </p:txBody>
      </p:sp>
      <p:pic>
        <p:nvPicPr>
          <p:cNvPr id="6" name="Picture 5">
            <a:extLst>
              <a:ext uri="{FF2B5EF4-FFF2-40B4-BE49-F238E27FC236}">
                <a16:creationId xmlns:a16="http://schemas.microsoft.com/office/drawing/2014/main" id="{56E2625D-FF5D-FB1D-DE59-491E2C24CF39}"/>
              </a:ext>
            </a:extLst>
          </p:cNvPr>
          <p:cNvPicPr>
            <a:picLocks noChangeAspect="1"/>
          </p:cNvPicPr>
          <p:nvPr/>
        </p:nvPicPr>
        <p:blipFill>
          <a:blip r:embed="rId3"/>
          <a:stretch>
            <a:fillRect/>
          </a:stretch>
        </p:blipFill>
        <p:spPr>
          <a:xfrm>
            <a:off x="1192870" y="3372608"/>
            <a:ext cx="1596980" cy="603115"/>
          </a:xfrm>
          <a:prstGeom prst="rect">
            <a:avLst/>
          </a:prstGeom>
        </p:spPr>
      </p:pic>
      <p:pic>
        <p:nvPicPr>
          <p:cNvPr id="9" name="Picture 8">
            <a:extLst>
              <a:ext uri="{FF2B5EF4-FFF2-40B4-BE49-F238E27FC236}">
                <a16:creationId xmlns:a16="http://schemas.microsoft.com/office/drawing/2014/main" id="{5E879FD8-04F2-727A-9F97-0C8EABEFA9C2}"/>
              </a:ext>
            </a:extLst>
          </p:cNvPr>
          <p:cNvPicPr>
            <a:picLocks noChangeAspect="1"/>
          </p:cNvPicPr>
          <p:nvPr/>
        </p:nvPicPr>
        <p:blipFill>
          <a:blip r:embed="rId4"/>
          <a:stretch>
            <a:fillRect/>
          </a:stretch>
        </p:blipFill>
        <p:spPr>
          <a:xfrm>
            <a:off x="1192870" y="4347002"/>
            <a:ext cx="1313645" cy="1504545"/>
          </a:xfrm>
          <a:prstGeom prst="rect">
            <a:avLst/>
          </a:prstGeom>
        </p:spPr>
      </p:pic>
      <p:pic>
        <p:nvPicPr>
          <p:cNvPr id="11" name="Picture 10">
            <a:extLst>
              <a:ext uri="{FF2B5EF4-FFF2-40B4-BE49-F238E27FC236}">
                <a16:creationId xmlns:a16="http://schemas.microsoft.com/office/drawing/2014/main" id="{6E175855-051B-D1DC-A303-5A734BFEA358}"/>
              </a:ext>
            </a:extLst>
          </p:cNvPr>
          <p:cNvPicPr>
            <a:picLocks noChangeAspect="1"/>
          </p:cNvPicPr>
          <p:nvPr/>
        </p:nvPicPr>
        <p:blipFill>
          <a:blip r:embed="rId5"/>
          <a:stretch>
            <a:fillRect/>
          </a:stretch>
        </p:blipFill>
        <p:spPr>
          <a:xfrm>
            <a:off x="6370817" y="3522036"/>
            <a:ext cx="2343955" cy="1309991"/>
          </a:xfrm>
          <a:prstGeom prst="rect">
            <a:avLst/>
          </a:prstGeom>
        </p:spPr>
      </p:pic>
      <p:pic>
        <p:nvPicPr>
          <p:cNvPr id="13" name="Picture 12">
            <a:extLst>
              <a:ext uri="{FF2B5EF4-FFF2-40B4-BE49-F238E27FC236}">
                <a16:creationId xmlns:a16="http://schemas.microsoft.com/office/drawing/2014/main" id="{8FC5B745-6C3E-36DB-C69C-8977976673FF}"/>
              </a:ext>
            </a:extLst>
          </p:cNvPr>
          <p:cNvPicPr>
            <a:picLocks noChangeAspect="1"/>
          </p:cNvPicPr>
          <p:nvPr/>
        </p:nvPicPr>
        <p:blipFill>
          <a:blip r:embed="rId6"/>
          <a:stretch>
            <a:fillRect/>
          </a:stretch>
        </p:blipFill>
        <p:spPr>
          <a:xfrm>
            <a:off x="6370816" y="5111981"/>
            <a:ext cx="3915997" cy="240753"/>
          </a:xfrm>
          <a:prstGeom prst="rect">
            <a:avLst/>
          </a:prstGeom>
        </p:spPr>
      </p:pic>
      <p:grpSp>
        <p:nvGrpSpPr>
          <p:cNvPr id="20" name="Group 19">
            <a:extLst>
              <a:ext uri="{FF2B5EF4-FFF2-40B4-BE49-F238E27FC236}">
                <a16:creationId xmlns:a16="http://schemas.microsoft.com/office/drawing/2014/main" id="{49EC6FFC-25FC-37E3-A653-C6082CAB8EC4}"/>
              </a:ext>
            </a:extLst>
          </p:cNvPr>
          <p:cNvGrpSpPr/>
          <p:nvPr/>
        </p:nvGrpSpPr>
        <p:grpSpPr>
          <a:xfrm>
            <a:off x="2979811" y="6041726"/>
            <a:ext cx="6096000" cy="369332"/>
            <a:chOff x="2979811" y="6041726"/>
            <a:chExt cx="6096000" cy="369332"/>
          </a:xfrm>
        </p:grpSpPr>
        <p:sp>
          <p:nvSpPr>
            <p:cNvPr id="18" name="TextBox 17">
              <a:extLst>
                <a:ext uri="{FF2B5EF4-FFF2-40B4-BE49-F238E27FC236}">
                  <a16:creationId xmlns:a16="http://schemas.microsoft.com/office/drawing/2014/main" id="{D5257B8D-0EF2-5482-34A7-78F7EE18A6FA}"/>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7"/>
                </a:rPr>
                <a:t>Data wrangling</a:t>
              </a:r>
              <a:endParaRPr lang="en-US" sz="1800" dirty="0">
                <a:solidFill>
                  <a:schemeClr val="accent3">
                    <a:lumMod val="25000"/>
                  </a:schemeClr>
                </a:solidFill>
                <a:latin typeface="Abadi" panose="020B0604020104020204" pitchFamily="34" charset="0"/>
              </a:endParaRPr>
            </a:p>
          </p:txBody>
        </p:sp>
        <p:pic>
          <p:nvPicPr>
            <p:cNvPr id="19" name="Picture 4" descr="Github Logo - Free social media icons">
              <a:extLst>
                <a:ext uri="{FF2B5EF4-FFF2-40B4-BE49-F238E27FC236}">
                  <a16:creationId xmlns:a16="http://schemas.microsoft.com/office/drawing/2014/main" id="{42A1B4C0-25DB-ED31-B72E-B0EA981B392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983057" y="6101720"/>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1857911"/>
          </a:xfrm>
          <a:prstGeom prst="rect">
            <a:avLst/>
          </a:prstGeom>
        </p:spPr>
        <p:txBody>
          <a:bodyPr lIns="91440" tIns="45720" rIns="91440" bIns="45720" numCol="2" anchor="t"/>
          <a:lstStyle/>
          <a:p>
            <a:pPr>
              <a:spcAft>
                <a:spcPts val="11400"/>
              </a:spcAft>
            </a:pPr>
            <a:r>
              <a:rPr lang="en-US" sz="1200" dirty="0"/>
              <a:t>Scatter plots show relationship between variables.</a:t>
            </a:r>
          </a:p>
          <a:p>
            <a:r>
              <a:rPr lang="en-US" sz="1200" dirty="0"/>
              <a:t>Bar graphs show the relationship between numeric and categoric variables.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3076" name="Picture 4">
            <a:extLst>
              <a:ext uri="{FF2B5EF4-FFF2-40B4-BE49-F238E27FC236}">
                <a16:creationId xmlns:a16="http://schemas.microsoft.com/office/drawing/2014/main" id="{A9C8E839-8452-BAE5-9DCE-A06CE5AC0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0" y="2129199"/>
            <a:ext cx="4858630" cy="146744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903BBB70-B983-2E83-419A-297EABB041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5485" y="2131438"/>
            <a:ext cx="4858630" cy="352439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F65FCB8B-617E-0C80-51B2-43B90A8B78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2411" y="4368481"/>
            <a:ext cx="2579689" cy="1857911"/>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4">
            <a:extLst>
              <a:ext uri="{FF2B5EF4-FFF2-40B4-BE49-F238E27FC236}">
                <a16:creationId xmlns:a16="http://schemas.microsoft.com/office/drawing/2014/main" id="{9C31166A-01EC-DBC1-9F51-73E8D990A480}"/>
              </a:ext>
            </a:extLst>
          </p:cNvPr>
          <p:cNvSpPr txBox="1">
            <a:spLocks/>
          </p:cNvSpPr>
          <p:nvPr/>
        </p:nvSpPr>
        <p:spPr>
          <a:xfrm>
            <a:off x="922411" y="3931215"/>
            <a:ext cx="5173589" cy="2295177"/>
          </a:xfrm>
          <a:prstGeom prst="rect">
            <a:avLst/>
          </a:prstGeom>
        </p:spPr>
        <p:txBody>
          <a:bodyPr lIns="91440" tIns="45720" rIns="91440" bIns="45720" numCol="1"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dirty="0"/>
              <a:t>Line graphs show data variables and their trends. And can help to show global behavior and make prediction for unseen data.</a:t>
            </a:r>
          </a:p>
        </p:txBody>
      </p:sp>
      <p:grpSp>
        <p:nvGrpSpPr>
          <p:cNvPr id="6" name="Group 5">
            <a:extLst>
              <a:ext uri="{FF2B5EF4-FFF2-40B4-BE49-F238E27FC236}">
                <a16:creationId xmlns:a16="http://schemas.microsoft.com/office/drawing/2014/main" id="{6D390628-C981-0056-01EA-640D9A331FEB}"/>
              </a:ext>
            </a:extLst>
          </p:cNvPr>
          <p:cNvGrpSpPr/>
          <p:nvPr/>
        </p:nvGrpSpPr>
        <p:grpSpPr>
          <a:xfrm>
            <a:off x="2979811" y="6041726"/>
            <a:ext cx="6096000" cy="369332"/>
            <a:chOff x="2979811" y="6041726"/>
            <a:chExt cx="6096000" cy="369332"/>
          </a:xfrm>
        </p:grpSpPr>
        <p:sp>
          <p:nvSpPr>
            <p:cNvPr id="7" name="TextBox 6">
              <a:extLst>
                <a:ext uri="{FF2B5EF4-FFF2-40B4-BE49-F238E27FC236}">
                  <a16:creationId xmlns:a16="http://schemas.microsoft.com/office/drawing/2014/main" id="{AA3DF9C4-DC3B-B558-53E2-D45EDF9D977E}"/>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6"/>
                </a:rPr>
                <a:t>EDA with Data Visualization</a:t>
              </a:r>
              <a:endParaRPr lang="en-US" sz="1800" dirty="0">
                <a:solidFill>
                  <a:schemeClr val="accent3">
                    <a:lumMod val="25000"/>
                  </a:schemeClr>
                </a:solidFill>
                <a:latin typeface="Abadi" panose="020B0604020104020204" pitchFamily="34" charset="0"/>
              </a:endParaRPr>
            </a:p>
          </p:txBody>
        </p:sp>
        <p:pic>
          <p:nvPicPr>
            <p:cNvPr id="8" name="Picture 4" descr="Github Logo - Free social media icons">
              <a:extLst>
                <a:ext uri="{FF2B5EF4-FFF2-40B4-BE49-F238E27FC236}">
                  <a16:creationId xmlns:a16="http://schemas.microsoft.com/office/drawing/2014/main" id="{C4B2520A-999D-49B3-EB97-6FC45B5B762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319166" y="6101720"/>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515601" cy="3893185"/>
          </a:xfrm>
          <a:prstGeom prst="rect">
            <a:avLst/>
          </a:prstGeom>
        </p:spPr>
        <p:txBody>
          <a:bodyPr lIns="91440" tIns="45720" rIns="91440" bIns="45720" anchor="t"/>
          <a:lstStyle/>
          <a:p>
            <a:r>
              <a:rPr lang="en-US" sz="1800" b="0" i="0" u="none" strike="noStrike" baseline="0" dirty="0">
                <a:solidFill>
                  <a:srgbClr val="292929"/>
                </a:solidFill>
              </a:rPr>
              <a:t>We performed SQL queries to gather and understand data from dataset:</a:t>
            </a:r>
          </a:p>
          <a:p>
            <a:pPr lvl="1"/>
            <a:r>
              <a:rPr lang="en-US" sz="1600" b="0" i="0" u="none" strike="noStrike" baseline="0" dirty="0">
                <a:solidFill>
                  <a:srgbClr val="292929"/>
                </a:solidFill>
              </a:rPr>
              <a:t>Displaying the names of the unique launch sites in the space mission.</a:t>
            </a:r>
          </a:p>
          <a:p>
            <a:pPr lvl="1"/>
            <a:r>
              <a:rPr lang="en-US" sz="1600" b="0" i="0" u="none" strike="noStrike" baseline="0" dirty="0">
                <a:solidFill>
                  <a:srgbClr val="292929"/>
                </a:solidFill>
              </a:rPr>
              <a:t>Display 5 records where launch sites begin with the string 'CCA'</a:t>
            </a:r>
          </a:p>
          <a:p>
            <a:pPr lvl="1"/>
            <a:r>
              <a:rPr lang="en-US" sz="1600" b="0" i="0" u="none" strike="noStrike" baseline="0" dirty="0">
                <a:solidFill>
                  <a:srgbClr val="292929"/>
                </a:solidFill>
              </a:rPr>
              <a:t>Display the total payload mass carried by boosters launched by NASA (CRS).</a:t>
            </a:r>
          </a:p>
          <a:p>
            <a:pPr lvl="1"/>
            <a:r>
              <a:rPr lang="en-US" sz="1600" b="0" i="0" u="none" strike="noStrike" baseline="0" dirty="0">
                <a:solidFill>
                  <a:srgbClr val="292929"/>
                </a:solidFill>
              </a:rPr>
              <a:t>Display average payload mass carried by booster version F9 v1.1.</a:t>
            </a:r>
          </a:p>
          <a:p>
            <a:pPr lvl="1"/>
            <a:r>
              <a:rPr lang="en-US" sz="1600" b="0" i="0" u="none" strike="noStrike" baseline="0" dirty="0">
                <a:solidFill>
                  <a:srgbClr val="292929"/>
                </a:solidFill>
              </a:rPr>
              <a:t>List the date when the first successful landing outcome in ground pad was achieved.</a:t>
            </a:r>
          </a:p>
          <a:p>
            <a:pPr lvl="1"/>
            <a:r>
              <a:rPr lang="en-US" sz="1600" b="0" i="0" u="none" strike="noStrike" baseline="0" dirty="0">
                <a:solidFill>
                  <a:srgbClr val="292929"/>
                </a:solidFill>
              </a:rPr>
              <a:t>List the names of the boosters which have success in drone ship and have payload mass greater than 4000 but less than 6000.</a:t>
            </a:r>
          </a:p>
          <a:p>
            <a:pPr lvl="1"/>
            <a:r>
              <a:rPr lang="en-US" sz="1600" b="0" i="0" u="none" strike="noStrike" baseline="0" dirty="0">
                <a:solidFill>
                  <a:srgbClr val="292929"/>
                </a:solidFill>
              </a:rPr>
              <a:t>List the total number of successful and failure mission outcomes.</a:t>
            </a:r>
          </a:p>
          <a:p>
            <a:pPr lvl="1"/>
            <a:r>
              <a:rPr lang="en-US" sz="1600" b="0" i="0" u="none" strike="noStrike" baseline="0" dirty="0">
                <a:solidFill>
                  <a:srgbClr val="292929"/>
                </a:solidFill>
              </a:rPr>
              <a:t>List the names of the </a:t>
            </a:r>
            <a:r>
              <a:rPr lang="en-US" sz="1600" b="0" i="0" u="none" strike="noStrike" baseline="0" dirty="0" err="1">
                <a:solidFill>
                  <a:srgbClr val="292929"/>
                </a:solidFill>
              </a:rPr>
              <a:t>booster_versions</a:t>
            </a:r>
            <a:r>
              <a:rPr lang="en-US" sz="1600" b="0" i="0" u="none" strike="noStrike" baseline="0" dirty="0">
                <a:solidFill>
                  <a:srgbClr val="292929"/>
                </a:solidFill>
              </a:rPr>
              <a:t> which have carried the maximum payload mass.</a:t>
            </a:r>
          </a:p>
          <a:p>
            <a:pPr lvl="1"/>
            <a:r>
              <a:rPr lang="en-US" sz="1600" b="0" i="0" u="none" strike="noStrike" baseline="0" dirty="0">
                <a:solidFill>
                  <a:srgbClr val="292929"/>
                </a:solidFill>
              </a:rPr>
              <a:t>List the records which will display the month names, failure </a:t>
            </a:r>
            <a:r>
              <a:rPr lang="en-US" sz="1600" b="0" i="0" u="none" strike="noStrike" baseline="0" dirty="0" err="1">
                <a:solidFill>
                  <a:srgbClr val="292929"/>
                </a:solidFill>
              </a:rPr>
              <a:t>landing_outcomes</a:t>
            </a:r>
            <a:r>
              <a:rPr lang="en-US" sz="1600" b="0" i="0" u="none" strike="noStrike" baseline="0" dirty="0">
                <a:solidFill>
                  <a:srgbClr val="292929"/>
                </a:solidFill>
              </a:rPr>
              <a:t> in drone ship, booster versions, </a:t>
            </a:r>
            <a:r>
              <a:rPr lang="en-US" sz="1600" b="0" i="0" u="none" strike="noStrike" baseline="0" dirty="0" err="1">
                <a:solidFill>
                  <a:srgbClr val="292929"/>
                </a:solidFill>
              </a:rPr>
              <a:t>launch_site</a:t>
            </a:r>
            <a:r>
              <a:rPr lang="en-US" sz="1600" b="0" i="0" u="none" strike="noStrike" baseline="0" dirty="0">
                <a:solidFill>
                  <a:srgbClr val="292929"/>
                </a:solidFill>
              </a:rPr>
              <a:t> </a:t>
            </a:r>
            <a:r>
              <a:rPr lang="en-US" sz="1600" b="0" i="0" u="none" strike="noStrike" baseline="0" dirty="0" err="1">
                <a:solidFill>
                  <a:srgbClr val="292929"/>
                </a:solidFill>
              </a:rPr>
              <a:t>forthe</a:t>
            </a:r>
            <a:r>
              <a:rPr lang="en-US" sz="1600" b="0" i="0" u="none" strike="noStrike" baseline="0" dirty="0">
                <a:solidFill>
                  <a:srgbClr val="292929"/>
                </a:solidFill>
              </a:rPr>
              <a:t> months in year 2015.</a:t>
            </a:r>
          </a:p>
          <a:p>
            <a:pPr lvl="1"/>
            <a:r>
              <a:rPr lang="en-US" sz="1600" b="0" i="0" u="none" strike="noStrike" baseline="0" dirty="0">
                <a:solidFill>
                  <a:srgbClr val="292929"/>
                </a:solidFill>
              </a:rPr>
              <a:t>Rank the count of successful </a:t>
            </a:r>
            <a:r>
              <a:rPr lang="en-US" sz="1600" b="0" i="0" u="none" strike="noStrike" baseline="0" dirty="0" err="1">
                <a:solidFill>
                  <a:srgbClr val="292929"/>
                </a:solidFill>
              </a:rPr>
              <a:t>landing_outcomes</a:t>
            </a:r>
            <a:r>
              <a:rPr lang="en-US" sz="1600" b="0" i="0" u="none" strike="noStrike" baseline="0" dirty="0">
                <a:solidFill>
                  <a:srgbClr val="292929"/>
                </a:solidFill>
              </a:rPr>
              <a:t> between the date04-06-2010 and 20-03-2017in descending order.</a:t>
            </a:r>
          </a:p>
          <a:p>
            <a:endParaRPr lang="en-US" dirty="0"/>
          </a:p>
          <a:p>
            <a:pPr marL="0" indent="0">
              <a:buNone/>
            </a:pP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grpSp>
        <p:nvGrpSpPr>
          <p:cNvPr id="2" name="Group 1">
            <a:extLst>
              <a:ext uri="{FF2B5EF4-FFF2-40B4-BE49-F238E27FC236}">
                <a16:creationId xmlns:a16="http://schemas.microsoft.com/office/drawing/2014/main" id="{AFECB507-AE22-998B-73FE-91D19C47BB58}"/>
              </a:ext>
            </a:extLst>
          </p:cNvPr>
          <p:cNvGrpSpPr/>
          <p:nvPr/>
        </p:nvGrpSpPr>
        <p:grpSpPr>
          <a:xfrm>
            <a:off x="2979811" y="6041726"/>
            <a:ext cx="6096000" cy="369332"/>
            <a:chOff x="2979811" y="6041726"/>
            <a:chExt cx="6096000" cy="369332"/>
          </a:xfrm>
        </p:grpSpPr>
        <p:sp>
          <p:nvSpPr>
            <p:cNvPr id="6" name="TextBox 5">
              <a:extLst>
                <a:ext uri="{FF2B5EF4-FFF2-40B4-BE49-F238E27FC236}">
                  <a16:creationId xmlns:a16="http://schemas.microsoft.com/office/drawing/2014/main" id="{D1BEDB80-CD92-6C03-B5FE-28015D421F85}"/>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3"/>
                </a:rPr>
                <a:t>EDA with SQL</a:t>
              </a:r>
              <a:endParaRPr lang="en-US" sz="1800" dirty="0">
                <a:solidFill>
                  <a:schemeClr val="accent3">
                    <a:lumMod val="25000"/>
                  </a:schemeClr>
                </a:solidFill>
                <a:latin typeface="Abadi" panose="020B0604020104020204" pitchFamily="34" charset="0"/>
              </a:endParaRPr>
            </a:p>
          </p:txBody>
        </p:sp>
        <p:pic>
          <p:nvPicPr>
            <p:cNvPr id="7" name="Picture 4" descr="Github Logo - Free social media icons">
              <a:extLst>
                <a:ext uri="{FF2B5EF4-FFF2-40B4-BE49-F238E27FC236}">
                  <a16:creationId xmlns:a16="http://schemas.microsoft.com/office/drawing/2014/main" id="{B28DD75E-4AB0-6F04-7058-A11923C218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60846" y="6096523"/>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3530066"/>
          </a:xfrm>
          <a:prstGeom prst="rect">
            <a:avLst/>
          </a:prstGeom>
        </p:spPr>
        <p:txBody>
          <a:bodyPr>
            <a:normAutofit/>
          </a:bodyPr>
          <a:lstStyle/>
          <a:p>
            <a:r>
              <a:rPr lang="en-US" sz="1800" b="0" i="0" u="none" strike="noStrike" baseline="0" dirty="0">
                <a:solidFill>
                  <a:srgbClr val="292929"/>
                </a:solidFill>
              </a:rPr>
              <a:t>Folium map object is a map centered on NASA Johnson Space Center at Houston, Texas:</a:t>
            </a:r>
          </a:p>
          <a:p>
            <a:pPr lvl="1"/>
            <a:r>
              <a:rPr lang="en-US" sz="1600" b="0" i="0" u="none" strike="noStrike" baseline="0" dirty="0">
                <a:solidFill>
                  <a:srgbClr val="292929"/>
                </a:solidFill>
              </a:rPr>
              <a:t>Red circle at NASA Johnson Space Center's coordinate with label showing its name(</a:t>
            </a:r>
            <a:r>
              <a:rPr lang="en-US" sz="1600" b="0" i="0" u="none" strike="noStrike" baseline="0" dirty="0" err="1">
                <a:solidFill>
                  <a:srgbClr val="292929"/>
                </a:solidFill>
              </a:rPr>
              <a:t>folium.Circle</a:t>
            </a:r>
            <a:r>
              <a:rPr lang="en-US" sz="1600" b="0" i="0" u="none" strike="noStrike" baseline="0" dirty="0">
                <a:solidFill>
                  <a:srgbClr val="292929"/>
                </a:solidFill>
              </a:rPr>
              <a:t>, </a:t>
            </a:r>
            <a:r>
              <a:rPr lang="en-US" sz="1600" b="0" i="0" u="none" strike="noStrike" baseline="0" dirty="0" err="1">
                <a:solidFill>
                  <a:srgbClr val="292929"/>
                </a:solidFill>
              </a:rPr>
              <a:t>folium.map.Marker</a:t>
            </a:r>
            <a:r>
              <a:rPr lang="en-US" sz="1600" b="0" i="0" u="none" strike="noStrike" baseline="0" dirty="0">
                <a:solidFill>
                  <a:srgbClr val="292929"/>
                </a:solidFill>
              </a:rPr>
              <a:t>).</a:t>
            </a:r>
          </a:p>
          <a:p>
            <a:pPr lvl="1"/>
            <a:r>
              <a:rPr lang="en-US" sz="1600" b="0" i="0" u="none" strike="noStrike" baseline="0" dirty="0">
                <a:solidFill>
                  <a:srgbClr val="292929"/>
                </a:solidFill>
              </a:rPr>
              <a:t>Red circles at each launch site coordinates with label showing launch site name (</a:t>
            </a:r>
            <a:r>
              <a:rPr lang="en-US" sz="1600" b="0" i="0" u="none" strike="noStrike" baseline="0" dirty="0" err="1">
                <a:solidFill>
                  <a:srgbClr val="292929"/>
                </a:solidFill>
              </a:rPr>
              <a:t>folium.Circle</a:t>
            </a:r>
            <a:r>
              <a:rPr lang="en-US" sz="1600" b="0" i="0" u="none" strike="noStrike" baseline="0" dirty="0">
                <a:solidFill>
                  <a:srgbClr val="292929"/>
                </a:solidFill>
              </a:rPr>
              <a:t>, </a:t>
            </a:r>
            <a:r>
              <a:rPr lang="en-US" sz="1600" b="0" i="0" u="none" strike="noStrike" baseline="0" dirty="0" err="1">
                <a:solidFill>
                  <a:srgbClr val="292929"/>
                </a:solidFill>
              </a:rPr>
              <a:t>folium.map.Marker</a:t>
            </a:r>
            <a:r>
              <a:rPr lang="en-US" sz="1600" b="0" i="0" u="none" strike="noStrike" baseline="0" dirty="0">
                <a:solidFill>
                  <a:srgbClr val="292929"/>
                </a:solidFill>
              </a:rPr>
              <a:t>, </a:t>
            </a:r>
            <a:r>
              <a:rPr lang="en-US" sz="1600" b="0" i="0" u="none" strike="noStrike" baseline="0" dirty="0" err="1">
                <a:solidFill>
                  <a:srgbClr val="292929"/>
                </a:solidFill>
              </a:rPr>
              <a:t>folium.features.DivIcon</a:t>
            </a:r>
            <a:r>
              <a:rPr lang="en-US" sz="1600" b="0" i="0" u="none" strike="noStrike" baseline="0" dirty="0">
                <a:solidFill>
                  <a:srgbClr val="292929"/>
                </a:solidFill>
              </a:rPr>
              <a:t>).</a:t>
            </a:r>
          </a:p>
          <a:p>
            <a:pPr lvl="1"/>
            <a:r>
              <a:rPr lang="en-US" sz="1600" b="0" i="0" u="none" strike="noStrike" baseline="0" dirty="0">
                <a:solidFill>
                  <a:srgbClr val="292929"/>
                </a:solidFill>
              </a:rPr>
              <a:t>The grouping of points in a cluster to display multiple and different information for the same coordinates (</a:t>
            </a:r>
            <a:r>
              <a:rPr lang="en-US" sz="1600" b="0" i="0" u="none" strike="noStrike" baseline="0" dirty="0" err="1">
                <a:solidFill>
                  <a:srgbClr val="292929"/>
                </a:solidFill>
              </a:rPr>
              <a:t>folium.plugins.MarkerCluster</a:t>
            </a:r>
            <a:r>
              <a:rPr lang="en-US" sz="1600" b="0" i="0" u="none" strike="noStrike" baseline="0" dirty="0">
                <a:solidFill>
                  <a:srgbClr val="292929"/>
                </a:solidFill>
              </a:rPr>
              <a:t>).</a:t>
            </a:r>
          </a:p>
          <a:p>
            <a:pPr lvl="1"/>
            <a:r>
              <a:rPr lang="en-US" sz="1600" b="0" i="0" u="none" strike="noStrike" baseline="0" dirty="0">
                <a:solidFill>
                  <a:srgbClr val="292929"/>
                </a:solidFill>
              </a:rPr>
              <a:t>Markers to show successful and unsuccessful landings. </a:t>
            </a:r>
            <a:r>
              <a:rPr lang="en-US" sz="1600" b="0" i="0" u="none" strike="noStrike" baseline="0" dirty="0" err="1">
                <a:solidFill>
                  <a:srgbClr val="00AF50"/>
                </a:solidFill>
              </a:rPr>
              <a:t>Green</a:t>
            </a:r>
            <a:r>
              <a:rPr lang="en-US" sz="1600" b="0" i="0" u="none" strike="noStrike" baseline="0" dirty="0" err="1">
                <a:solidFill>
                  <a:srgbClr val="292929"/>
                </a:solidFill>
              </a:rPr>
              <a:t>f</a:t>
            </a:r>
            <a:r>
              <a:rPr lang="en-US" sz="1600" b="0" i="0" u="none" strike="noStrike" baseline="0" dirty="0">
                <a:solidFill>
                  <a:srgbClr val="292929"/>
                </a:solidFill>
              </a:rPr>
              <a:t> or successful landing and </a:t>
            </a:r>
            <a:r>
              <a:rPr lang="en-US" sz="1600" b="0" i="0" u="none" strike="noStrike" baseline="0" dirty="0">
                <a:solidFill>
                  <a:srgbClr val="FF0000"/>
                </a:solidFill>
              </a:rPr>
              <a:t>Red </a:t>
            </a:r>
            <a:r>
              <a:rPr lang="en-US" sz="1600" b="0" i="0" u="none" strike="noStrike" baseline="0" dirty="0">
                <a:solidFill>
                  <a:srgbClr val="292929"/>
                </a:solidFill>
              </a:rPr>
              <a:t>for unsuccessful landing. (</a:t>
            </a:r>
            <a:r>
              <a:rPr lang="en-US" sz="1600" b="0" i="0" u="none" strike="noStrike" baseline="0" dirty="0" err="1">
                <a:solidFill>
                  <a:srgbClr val="292929"/>
                </a:solidFill>
              </a:rPr>
              <a:t>folium.map.Marker</a:t>
            </a:r>
            <a:r>
              <a:rPr lang="en-US" sz="1600" b="0" i="0" u="none" strike="noStrike" baseline="0" dirty="0">
                <a:solidFill>
                  <a:srgbClr val="292929"/>
                </a:solidFill>
              </a:rPr>
              <a:t>, </a:t>
            </a:r>
            <a:r>
              <a:rPr lang="en-US" sz="1600" b="0" i="0" u="none" strike="noStrike" baseline="0" dirty="0" err="1">
                <a:solidFill>
                  <a:srgbClr val="292929"/>
                </a:solidFill>
              </a:rPr>
              <a:t>folium.Icon</a:t>
            </a:r>
            <a:r>
              <a:rPr lang="en-US" sz="1600" b="0" i="0" u="none" strike="noStrike" baseline="0" dirty="0">
                <a:solidFill>
                  <a:srgbClr val="292929"/>
                </a:solidFill>
              </a:rPr>
              <a:t>).</a:t>
            </a:r>
          </a:p>
          <a:p>
            <a:pPr lvl="1"/>
            <a:r>
              <a:rPr lang="en-US" sz="1600" b="0" i="0" u="none" strike="noStrike" baseline="0" dirty="0">
                <a:solidFill>
                  <a:srgbClr val="292929"/>
                </a:solidFill>
              </a:rPr>
              <a:t>Markers to show distance between launch site to key locations (railway, highway, </a:t>
            </a:r>
            <a:r>
              <a:rPr lang="en-US" sz="1600" b="0" i="0" u="none" strike="noStrike" baseline="0" dirty="0" err="1">
                <a:solidFill>
                  <a:srgbClr val="292929"/>
                </a:solidFill>
              </a:rPr>
              <a:t>coastway</a:t>
            </a:r>
            <a:r>
              <a:rPr lang="en-US" sz="1600" b="0" i="0" u="none" strike="noStrike" baseline="0" dirty="0">
                <a:solidFill>
                  <a:srgbClr val="292929"/>
                </a:solidFill>
              </a:rPr>
              <a:t>, city) and plot a line between them. (</a:t>
            </a:r>
            <a:r>
              <a:rPr lang="en-US" sz="1600" b="0" i="0" u="none" strike="noStrike" baseline="0" dirty="0" err="1">
                <a:solidFill>
                  <a:srgbClr val="292929"/>
                </a:solidFill>
              </a:rPr>
              <a:t>folium.map.Marker</a:t>
            </a:r>
            <a:r>
              <a:rPr lang="en-US" sz="1600" b="0" i="0" u="none" strike="noStrike" baseline="0" dirty="0">
                <a:solidFill>
                  <a:srgbClr val="292929"/>
                </a:solidFill>
              </a:rPr>
              <a:t>, </a:t>
            </a:r>
            <a:r>
              <a:rPr lang="en-US" sz="1600" b="0" i="0" u="none" strike="noStrike" baseline="0" dirty="0" err="1">
                <a:solidFill>
                  <a:srgbClr val="292929"/>
                </a:solidFill>
              </a:rPr>
              <a:t>folium.PolyLine</a:t>
            </a:r>
            <a:r>
              <a:rPr lang="en-US" sz="1600" b="0" i="0" u="none" strike="noStrike" baseline="0" dirty="0">
                <a:solidFill>
                  <a:srgbClr val="292929"/>
                </a:solidFill>
              </a:rPr>
              <a:t>, </a:t>
            </a:r>
            <a:r>
              <a:rPr lang="en-US" sz="1600" b="0" i="0" u="none" strike="noStrike" baseline="0" dirty="0" err="1">
                <a:solidFill>
                  <a:srgbClr val="292929"/>
                </a:solidFill>
              </a:rPr>
              <a:t>folium.features.DivIcon</a:t>
            </a:r>
            <a:r>
              <a:rPr lang="en-US" sz="1600" b="0" i="1" u="none" strike="noStrike" baseline="0" dirty="0">
                <a:solidFill>
                  <a:srgbClr val="292929"/>
                </a:solidFill>
              </a:rPr>
              <a:t>)</a:t>
            </a:r>
            <a:endParaRPr lang="en-US" sz="1600" b="0" i="0" u="none" strike="noStrike" baseline="0" dirty="0">
              <a:solidFill>
                <a:srgbClr val="292929"/>
              </a:solidFill>
            </a:endParaRPr>
          </a:p>
          <a:p>
            <a:r>
              <a:rPr lang="en-US" sz="1800" b="0" i="0" u="none" strike="noStrike" baseline="0" dirty="0">
                <a:solidFill>
                  <a:srgbClr val="292929"/>
                </a:solidFill>
              </a:rPr>
              <a:t>These objects are created in order to understand better the problem and the data. We can show easily all launch sites, their surroundings and the number of successful and unsuccessful landings.</a:t>
            </a:r>
          </a:p>
          <a:p>
            <a:endParaRPr lang="en-US" dirty="0"/>
          </a:p>
          <a:p>
            <a:pPr marL="0" indent="0">
              <a:buNone/>
            </a:pP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grpSp>
        <p:nvGrpSpPr>
          <p:cNvPr id="2" name="Group 1">
            <a:extLst>
              <a:ext uri="{FF2B5EF4-FFF2-40B4-BE49-F238E27FC236}">
                <a16:creationId xmlns:a16="http://schemas.microsoft.com/office/drawing/2014/main" id="{B03DE654-62C2-93DF-82E5-82AB2756AE41}"/>
              </a:ext>
            </a:extLst>
          </p:cNvPr>
          <p:cNvGrpSpPr/>
          <p:nvPr/>
        </p:nvGrpSpPr>
        <p:grpSpPr>
          <a:xfrm>
            <a:off x="2979811" y="6041726"/>
            <a:ext cx="6096000" cy="369332"/>
            <a:chOff x="2979811" y="6041726"/>
            <a:chExt cx="6096000" cy="369332"/>
          </a:xfrm>
        </p:grpSpPr>
        <p:sp>
          <p:nvSpPr>
            <p:cNvPr id="6" name="TextBox 5">
              <a:extLst>
                <a:ext uri="{FF2B5EF4-FFF2-40B4-BE49-F238E27FC236}">
                  <a16:creationId xmlns:a16="http://schemas.microsoft.com/office/drawing/2014/main" id="{29814701-AFC1-5B74-BBBD-F036E1A1E64D}"/>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3"/>
                </a:rPr>
                <a:t>Interactive Map with Folium</a:t>
              </a:r>
              <a:endParaRPr lang="en-US" sz="1800" dirty="0">
                <a:solidFill>
                  <a:schemeClr val="accent3">
                    <a:lumMod val="25000"/>
                  </a:schemeClr>
                </a:solidFill>
                <a:latin typeface="Abadi" panose="020B0604020104020204" pitchFamily="34" charset="0"/>
              </a:endParaRPr>
            </a:p>
          </p:txBody>
        </p:sp>
        <p:pic>
          <p:nvPicPr>
            <p:cNvPr id="7" name="Picture 4" descr="Github Logo - Free social media icons">
              <a:extLst>
                <a:ext uri="{FF2B5EF4-FFF2-40B4-BE49-F238E27FC236}">
                  <a16:creationId xmlns:a16="http://schemas.microsoft.com/office/drawing/2014/main" id="{BB4B3589-B731-F47A-6DF5-BB79AEA581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9166" y="6101720"/>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2756535"/>
          </a:xfrm>
          <a:prstGeom prst="rect">
            <a:avLst/>
          </a:prstGeom>
        </p:spPr>
        <p:txBody>
          <a:bodyPr vert="horz" lIns="91440" tIns="45720" rIns="91440" bIns="45720" rtlCol="0" anchor="t">
            <a:normAutofit/>
          </a:bodyPr>
          <a:lstStyle/>
          <a:p>
            <a:r>
              <a:rPr lang="en-US" sz="2400" b="0" i="0" u="none" strike="noStrike" baseline="0" dirty="0">
                <a:solidFill>
                  <a:srgbClr val="292929"/>
                </a:solidFill>
              </a:rPr>
              <a:t>Dashboard has dropdown, pie chart, </a:t>
            </a:r>
            <a:r>
              <a:rPr lang="en-US" sz="2400" b="0" i="0" u="none" strike="noStrike" baseline="0" dirty="0" err="1">
                <a:solidFill>
                  <a:srgbClr val="292929"/>
                </a:solidFill>
              </a:rPr>
              <a:t>rangeslider</a:t>
            </a:r>
            <a:r>
              <a:rPr lang="en-US" sz="2400" b="0" i="0" u="none" strike="noStrike" baseline="0" dirty="0">
                <a:solidFill>
                  <a:srgbClr val="292929"/>
                </a:solidFill>
              </a:rPr>
              <a:t> and scatter plot components</a:t>
            </a:r>
          </a:p>
          <a:p>
            <a:pPr lvl="1"/>
            <a:r>
              <a:rPr lang="en-US" sz="1800" b="0" i="0" u="none" strike="noStrike" baseline="0" dirty="0">
                <a:solidFill>
                  <a:srgbClr val="292929"/>
                </a:solidFill>
              </a:rPr>
              <a:t>Dropdown </a:t>
            </a:r>
            <a:r>
              <a:rPr lang="en-US" sz="1800" b="0" i="0" u="none" strike="noStrike" baseline="0" dirty="0">
                <a:solidFill>
                  <a:srgbClr val="000000"/>
                </a:solidFill>
              </a:rPr>
              <a:t>allows a user to choose the launch site or all launch sites (</a:t>
            </a:r>
            <a:r>
              <a:rPr lang="en-US" sz="1800" b="0" i="0" u="none" strike="noStrike" baseline="0" dirty="0" err="1">
                <a:solidFill>
                  <a:srgbClr val="000000"/>
                </a:solidFill>
              </a:rPr>
              <a:t>dash_core_components.Dropdown</a:t>
            </a:r>
            <a:r>
              <a:rPr lang="en-US" sz="1800" b="0" i="0" u="none" strike="noStrike" baseline="0" dirty="0">
                <a:solidFill>
                  <a:srgbClr val="000000"/>
                </a:solidFill>
              </a:rPr>
              <a:t>).</a:t>
            </a:r>
          </a:p>
          <a:p>
            <a:pPr lvl="1"/>
            <a:r>
              <a:rPr lang="en-US" sz="1800" b="0" i="0" u="none" strike="noStrike" baseline="0" dirty="0">
                <a:solidFill>
                  <a:srgbClr val="000000"/>
                </a:solidFill>
              </a:rPr>
              <a:t>Pie chart shows the total success and the total failure for the launch site chosen with the dropdown component (</a:t>
            </a:r>
            <a:r>
              <a:rPr lang="en-US" sz="1800" b="0" i="0" u="none" strike="noStrike" baseline="0" dirty="0" err="1">
                <a:solidFill>
                  <a:srgbClr val="000000"/>
                </a:solidFill>
              </a:rPr>
              <a:t>plotly.express.pie</a:t>
            </a:r>
            <a:r>
              <a:rPr lang="en-US" sz="1800" b="0" i="0" u="none" strike="noStrike" baseline="0" dirty="0">
                <a:solidFill>
                  <a:srgbClr val="000000"/>
                </a:solidFill>
              </a:rPr>
              <a:t>).</a:t>
            </a:r>
          </a:p>
          <a:p>
            <a:pPr lvl="1"/>
            <a:r>
              <a:rPr lang="en-US" sz="1800" b="0" i="0" u="none" strike="noStrike" baseline="0" dirty="0" err="1">
                <a:solidFill>
                  <a:srgbClr val="000000"/>
                </a:solidFill>
              </a:rPr>
              <a:t>Rangeslider</a:t>
            </a:r>
            <a:r>
              <a:rPr lang="en-US" sz="1800" b="0" i="0" u="none" strike="noStrike" baseline="0" dirty="0">
                <a:solidFill>
                  <a:srgbClr val="000000"/>
                </a:solidFill>
              </a:rPr>
              <a:t> allows a user to select a payload mass in a fixed range (</a:t>
            </a:r>
            <a:r>
              <a:rPr lang="en-US" sz="1800" b="0" i="0" u="none" strike="noStrike" baseline="0" dirty="0" err="1">
                <a:solidFill>
                  <a:srgbClr val="000000"/>
                </a:solidFill>
              </a:rPr>
              <a:t>dash_core_components.RangeSlider</a:t>
            </a:r>
            <a:r>
              <a:rPr lang="en-US" sz="1800" b="0" i="0" u="none" strike="noStrike" baseline="0" dirty="0">
                <a:solidFill>
                  <a:srgbClr val="000000"/>
                </a:solidFill>
              </a:rPr>
              <a:t>).</a:t>
            </a:r>
          </a:p>
          <a:p>
            <a:pPr lvl="1"/>
            <a:r>
              <a:rPr lang="en-US" sz="1800" b="0" i="0" u="none" strike="noStrike" baseline="0" dirty="0">
                <a:solidFill>
                  <a:srgbClr val="000000"/>
                </a:solidFill>
              </a:rPr>
              <a:t>Scatter chart </a:t>
            </a:r>
            <a:r>
              <a:rPr lang="en-US" sz="1800" b="0" i="0" u="none" strike="noStrike" baseline="0" dirty="0" err="1">
                <a:solidFill>
                  <a:srgbClr val="000000"/>
                </a:solidFill>
              </a:rPr>
              <a:t>showsthe</a:t>
            </a:r>
            <a:r>
              <a:rPr lang="en-US" sz="1800" b="0" i="0" u="none" strike="noStrike" baseline="0" dirty="0">
                <a:solidFill>
                  <a:srgbClr val="000000"/>
                </a:solidFill>
              </a:rPr>
              <a:t> relationship between two variables, in particular Success vs Payload Mass (</a:t>
            </a:r>
            <a:r>
              <a:rPr lang="en-US" sz="1800" b="0" i="0" u="none" strike="noStrike" baseline="0" dirty="0" err="1">
                <a:solidFill>
                  <a:srgbClr val="000000"/>
                </a:solidFill>
              </a:rPr>
              <a:t>plotly.express.scatter</a:t>
            </a:r>
            <a:r>
              <a:rPr lang="en-US" sz="1800" b="0" i="0" u="none" strike="noStrike" baseline="0" dirty="0">
                <a:solidFill>
                  <a:srgbClr val="000000"/>
                </a:solidFill>
              </a:rPr>
              <a:t>).</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grpSp>
        <p:nvGrpSpPr>
          <p:cNvPr id="2" name="Group 1">
            <a:extLst>
              <a:ext uri="{FF2B5EF4-FFF2-40B4-BE49-F238E27FC236}">
                <a16:creationId xmlns:a16="http://schemas.microsoft.com/office/drawing/2014/main" id="{29C57527-1E85-6D4E-C08D-262EF4FF517A}"/>
              </a:ext>
            </a:extLst>
          </p:cNvPr>
          <p:cNvGrpSpPr/>
          <p:nvPr/>
        </p:nvGrpSpPr>
        <p:grpSpPr>
          <a:xfrm>
            <a:off x="2979811" y="6041726"/>
            <a:ext cx="6096000" cy="369332"/>
            <a:chOff x="2979811" y="6041726"/>
            <a:chExt cx="6096000" cy="369332"/>
          </a:xfrm>
        </p:grpSpPr>
        <p:sp>
          <p:nvSpPr>
            <p:cNvPr id="6" name="TextBox 5">
              <a:extLst>
                <a:ext uri="{FF2B5EF4-FFF2-40B4-BE49-F238E27FC236}">
                  <a16:creationId xmlns:a16="http://schemas.microsoft.com/office/drawing/2014/main" id="{58A7F5F7-F191-29B6-91D3-E5B0B58919D5}"/>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3"/>
                </a:rPr>
                <a:t>Dashboard</a:t>
              </a:r>
              <a:endParaRPr lang="en-US" sz="1800" dirty="0">
                <a:solidFill>
                  <a:schemeClr val="accent3">
                    <a:lumMod val="25000"/>
                  </a:schemeClr>
                </a:solidFill>
                <a:latin typeface="Abadi" panose="020B0604020104020204" pitchFamily="34" charset="0"/>
              </a:endParaRPr>
            </a:p>
          </p:txBody>
        </p:sp>
        <p:pic>
          <p:nvPicPr>
            <p:cNvPr id="7" name="Picture 4" descr="Github Logo - Free social media icons">
              <a:extLst>
                <a:ext uri="{FF2B5EF4-FFF2-40B4-BE49-F238E27FC236}">
                  <a16:creationId xmlns:a16="http://schemas.microsoft.com/office/drawing/2014/main" id="{02F5337A-6AA8-49BC-A270-DF9840DD29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2766" y="6101720"/>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3965575"/>
          </a:xfrm>
          <a:prstGeom prst="rect">
            <a:avLst/>
          </a:prstGeom>
        </p:spPr>
        <p:txBody>
          <a:bodyPr>
            <a:normAutofit fontScale="77500" lnSpcReduction="20000"/>
          </a:bodyPr>
          <a:lstStyle/>
          <a:p>
            <a:pPr>
              <a:lnSpc>
                <a:spcPct val="100000"/>
              </a:lnSpc>
              <a:spcBef>
                <a:spcPts val="600"/>
              </a:spcBef>
            </a:pPr>
            <a:r>
              <a:rPr lang="en-US" sz="2200" dirty="0">
                <a:solidFill>
                  <a:schemeClr val="accent3">
                    <a:lumMod val="25000"/>
                  </a:schemeClr>
                </a:solidFill>
              </a:rPr>
              <a:t>Data preparation</a:t>
            </a:r>
          </a:p>
          <a:p>
            <a:pPr lvl="1">
              <a:lnSpc>
                <a:spcPct val="100000"/>
              </a:lnSpc>
              <a:spcBef>
                <a:spcPts val="600"/>
              </a:spcBef>
            </a:pPr>
            <a:r>
              <a:rPr lang="en-US" sz="1800" dirty="0">
                <a:solidFill>
                  <a:schemeClr val="accent3">
                    <a:lumMod val="25000"/>
                  </a:schemeClr>
                </a:solidFill>
              </a:rPr>
              <a:t>Load dataset</a:t>
            </a:r>
          </a:p>
          <a:p>
            <a:pPr lvl="1">
              <a:lnSpc>
                <a:spcPct val="100000"/>
              </a:lnSpc>
              <a:spcBef>
                <a:spcPts val="600"/>
              </a:spcBef>
            </a:pPr>
            <a:r>
              <a:rPr lang="en-US" sz="1800" dirty="0">
                <a:solidFill>
                  <a:schemeClr val="accent3">
                    <a:lumMod val="25000"/>
                  </a:schemeClr>
                </a:solidFill>
              </a:rPr>
              <a:t>Normalize data</a:t>
            </a:r>
          </a:p>
          <a:p>
            <a:pPr lvl="1">
              <a:lnSpc>
                <a:spcPct val="100000"/>
              </a:lnSpc>
              <a:spcBef>
                <a:spcPts val="600"/>
              </a:spcBef>
            </a:pPr>
            <a:r>
              <a:rPr lang="en-US" sz="1800" dirty="0">
                <a:solidFill>
                  <a:schemeClr val="accent3">
                    <a:lumMod val="25000"/>
                  </a:schemeClr>
                </a:solidFill>
              </a:rPr>
              <a:t>Split data into training and test sets.</a:t>
            </a:r>
          </a:p>
          <a:p>
            <a:pPr>
              <a:lnSpc>
                <a:spcPct val="100000"/>
              </a:lnSpc>
              <a:spcBef>
                <a:spcPts val="600"/>
              </a:spcBef>
            </a:pPr>
            <a:r>
              <a:rPr lang="en-US" sz="2200" dirty="0">
                <a:solidFill>
                  <a:schemeClr val="accent3">
                    <a:lumMod val="25000"/>
                  </a:schemeClr>
                </a:solidFill>
              </a:rPr>
              <a:t>Model preparation</a:t>
            </a:r>
          </a:p>
          <a:p>
            <a:pPr lvl="1">
              <a:lnSpc>
                <a:spcPct val="100000"/>
              </a:lnSpc>
              <a:spcBef>
                <a:spcPts val="600"/>
              </a:spcBef>
            </a:pPr>
            <a:r>
              <a:rPr lang="en-US" sz="1800" dirty="0">
                <a:solidFill>
                  <a:schemeClr val="accent3">
                    <a:lumMod val="25000"/>
                  </a:schemeClr>
                </a:solidFill>
              </a:rPr>
              <a:t>Selection of machine learning algorithms</a:t>
            </a:r>
          </a:p>
          <a:p>
            <a:pPr lvl="1">
              <a:lnSpc>
                <a:spcPct val="100000"/>
              </a:lnSpc>
              <a:spcBef>
                <a:spcPts val="600"/>
              </a:spcBef>
            </a:pPr>
            <a:r>
              <a:rPr lang="en-US" sz="1800" dirty="0">
                <a:solidFill>
                  <a:schemeClr val="accent3">
                    <a:lumMod val="25000"/>
                  </a:schemeClr>
                </a:solidFill>
              </a:rPr>
              <a:t>Set parameters for each algorithm to </a:t>
            </a:r>
            <a:r>
              <a:rPr lang="en-US" sz="1800" dirty="0" err="1">
                <a:solidFill>
                  <a:schemeClr val="accent3">
                    <a:lumMod val="25000"/>
                  </a:schemeClr>
                </a:solidFill>
              </a:rPr>
              <a:t>GridSearchCV</a:t>
            </a:r>
            <a:endParaRPr lang="en-US" sz="1800" dirty="0">
              <a:solidFill>
                <a:schemeClr val="accent3">
                  <a:lumMod val="25000"/>
                </a:schemeClr>
              </a:solidFill>
            </a:endParaRPr>
          </a:p>
          <a:p>
            <a:pPr lvl="1">
              <a:lnSpc>
                <a:spcPct val="100000"/>
              </a:lnSpc>
              <a:spcBef>
                <a:spcPts val="600"/>
              </a:spcBef>
            </a:pPr>
            <a:r>
              <a:rPr lang="en-US" sz="1800" dirty="0">
                <a:solidFill>
                  <a:schemeClr val="accent3">
                    <a:lumMod val="25000"/>
                  </a:schemeClr>
                </a:solidFill>
              </a:rPr>
              <a:t>Training </a:t>
            </a:r>
            <a:r>
              <a:rPr lang="en-US" sz="1800" dirty="0" err="1">
                <a:solidFill>
                  <a:schemeClr val="accent3">
                    <a:lumMod val="25000"/>
                  </a:schemeClr>
                </a:solidFill>
              </a:rPr>
              <a:t>GridSearchModel</a:t>
            </a:r>
            <a:r>
              <a:rPr lang="en-US" sz="1800" dirty="0">
                <a:solidFill>
                  <a:schemeClr val="accent3">
                    <a:lumMod val="25000"/>
                  </a:schemeClr>
                </a:solidFill>
              </a:rPr>
              <a:t> models with training dataset</a:t>
            </a:r>
          </a:p>
          <a:p>
            <a:pPr>
              <a:lnSpc>
                <a:spcPct val="100000"/>
              </a:lnSpc>
              <a:spcBef>
                <a:spcPts val="600"/>
              </a:spcBef>
            </a:pPr>
            <a:r>
              <a:rPr lang="en-US" sz="2200" dirty="0">
                <a:solidFill>
                  <a:schemeClr val="accent3">
                    <a:lumMod val="25000"/>
                  </a:schemeClr>
                </a:solidFill>
              </a:rPr>
              <a:t>Model evaluation</a:t>
            </a:r>
          </a:p>
          <a:p>
            <a:pPr lvl="1">
              <a:lnSpc>
                <a:spcPct val="100000"/>
              </a:lnSpc>
              <a:spcBef>
                <a:spcPts val="600"/>
              </a:spcBef>
            </a:pPr>
            <a:r>
              <a:rPr lang="en-US" sz="1800" dirty="0">
                <a:solidFill>
                  <a:schemeClr val="accent3">
                    <a:lumMod val="25000"/>
                  </a:schemeClr>
                </a:solidFill>
              </a:rPr>
              <a:t>Get best hyperparameters for each type of model</a:t>
            </a:r>
          </a:p>
          <a:p>
            <a:pPr lvl="1">
              <a:lnSpc>
                <a:spcPct val="100000"/>
              </a:lnSpc>
              <a:spcBef>
                <a:spcPts val="600"/>
              </a:spcBef>
            </a:pPr>
            <a:r>
              <a:rPr lang="en-US" sz="1800" dirty="0">
                <a:solidFill>
                  <a:schemeClr val="accent3">
                    <a:lumMod val="25000"/>
                  </a:schemeClr>
                </a:solidFill>
              </a:rPr>
              <a:t>Compute accuracy for each model with test dataset</a:t>
            </a:r>
          </a:p>
          <a:p>
            <a:pPr lvl="1">
              <a:lnSpc>
                <a:spcPct val="100000"/>
              </a:lnSpc>
              <a:spcBef>
                <a:spcPts val="600"/>
              </a:spcBef>
            </a:pPr>
            <a:r>
              <a:rPr lang="en-US" sz="1800" dirty="0">
                <a:solidFill>
                  <a:schemeClr val="accent3">
                    <a:lumMod val="25000"/>
                  </a:schemeClr>
                </a:solidFill>
              </a:rPr>
              <a:t>Plot Confusion Matrix</a:t>
            </a:r>
          </a:p>
          <a:p>
            <a:pPr>
              <a:lnSpc>
                <a:spcPct val="100000"/>
              </a:lnSpc>
              <a:spcBef>
                <a:spcPts val="600"/>
              </a:spcBef>
            </a:pPr>
            <a:r>
              <a:rPr lang="en-US" sz="2200" dirty="0">
                <a:solidFill>
                  <a:schemeClr val="accent3">
                    <a:lumMod val="25000"/>
                  </a:schemeClr>
                </a:solidFill>
              </a:rPr>
              <a:t>Model comparison</a:t>
            </a:r>
          </a:p>
          <a:p>
            <a:pPr lvl="1">
              <a:lnSpc>
                <a:spcPct val="100000"/>
              </a:lnSpc>
              <a:spcBef>
                <a:spcPts val="600"/>
              </a:spcBef>
            </a:pPr>
            <a:r>
              <a:rPr lang="en-US" sz="1800" dirty="0">
                <a:solidFill>
                  <a:schemeClr val="accent3">
                    <a:lumMod val="25000"/>
                  </a:schemeClr>
                </a:solidFill>
              </a:rPr>
              <a:t>Comparison of models according to their accuracy</a:t>
            </a:r>
          </a:p>
          <a:p>
            <a:pPr lvl="1">
              <a:lnSpc>
                <a:spcPct val="100000"/>
              </a:lnSpc>
              <a:spcBef>
                <a:spcPts val="600"/>
              </a:spcBef>
            </a:pPr>
            <a:r>
              <a:rPr lang="en-US" sz="1800" dirty="0">
                <a:solidFill>
                  <a:schemeClr val="accent3">
                    <a:lumMod val="25000"/>
                  </a:schemeClr>
                </a:solidFill>
              </a:rPr>
              <a:t>The model with the best accuracy will be chosen</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148" name="Picture 4">
            <a:extLst>
              <a:ext uri="{FF2B5EF4-FFF2-40B4-BE49-F238E27FC236}">
                <a16:creationId xmlns:a16="http://schemas.microsoft.com/office/drawing/2014/main" id="{F907AAF7-0772-5E61-48D3-753BC00CE2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0399" y="1975168"/>
            <a:ext cx="5545211" cy="3162935"/>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a:extLst>
              <a:ext uri="{FF2B5EF4-FFF2-40B4-BE49-F238E27FC236}">
                <a16:creationId xmlns:a16="http://schemas.microsoft.com/office/drawing/2014/main" id="{9DE97817-4DC2-82ED-F25B-4EE92D3C3341}"/>
              </a:ext>
            </a:extLst>
          </p:cNvPr>
          <p:cNvGrpSpPr/>
          <p:nvPr/>
        </p:nvGrpSpPr>
        <p:grpSpPr>
          <a:xfrm>
            <a:off x="2979811" y="6041726"/>
            <a:ext cx="6096000" cy="369332"/>
            <a:chOff x="2979811" y="6041726"/>
            <a:chExt cx="6096000" cy="369332"/>
          </a:xfrm>
        </p:grpSpPr>
        <p:sp>
          <p:nvSpPr>
            <p:cNvPr id="6" name="TextBox 5">
              <a:extLst>
                <a:ext uri="{FF2B5EF4-FFF2-40B4-BE49-F238E27FC236}">
                  <a16:creationId xmlns:a16="http://schemas.microsoft.com/office/drawing/2014/main" id="{881E7E56-BFD1-97B3-9673-4176214B6C98}"/>
                </a:ext>
              </a:extLst>
            </p:cNvPr>
            <p:cNvSpPr txBox="1"/>
            <p:nvPr/>
          </p:nvSpPr>
          <p:spPr>
            <a:xfrm>
              <a:off x="2979811" y="6041726"/>
              <a:ext cx="6096000" cy="369332"/>
            </a:xfrm>
            <a:prstGeom prst="rect">
              <a:avLst/>
            </a:prstGeom>
            <a:noFill/>
          </p:spPr>
          <p:txBody>
            <a:bodyPr wrap="square">
              <a:spAutoFit/>
            </a:bodyPr>
            <a:lstStyle/>
            <a:p>
              <a:pPr marL="0" indent="0" algn="ctr">
                <a:buNone/>
              </a:pPr>
              <a:r>
                <a:rPr lang="en-US" sz="1800" dirty="0">
                  <a:solidFill>
                    <a:schemeClr val="accent3">
                      <a:lumMod val="25000"/>
                    </a:schemeClr>
                  </a:solidFill>
                  <a:latin typeface="Abadi" panose="020B0604020104020204" pitchFamily="34" charset="0"/>
                  <a:hlinkClick r:id="rId4"/>
                </a:rPr>
                <a:t>Prediction analysis</a:t>
              </a:r>
              <a:endParaRPr lang="en-US" sz="1800" dirty="0">
                <a:solidFill>
                  <a:schemeClr val="accent3">
                    <a:lumMod val="25000"/>
                  </a:schemeClr>
                </a:solidFill>
                <a:latin typeface="Abadi" panose="020B0604020104020204" pitchFamily="34" charset="0"/>
              </a:endParaRPr>
            </a:p>
          </p:txBody>
        </p:sp>
        <p:pic>
          <p:nvPicPr>
            <p:cNvPr id="7" name="Picture 4" descr="Github Logo - Free social media icons">
              <a:extLst>
                <a:ext uri="{FF2B5EF4-FFF2-40B4-BE49-F238E27FC236}">
                  <a16:creationId xmlns:a16="http://schemas.microsoft.com/office/drawing/2014/main" id="{B8549D2F-49A5-80AB-DF76-3CED1D63068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17006" y="6101720"/>
              <a:ext cx="249343" cy="249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515600"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Orbits GEO, HEO, SSO, ES L1 have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Low-weighted payload performs better than the heavier one.</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models have most prediction accuracy.</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10242" name="Picture 2">
            <a:extLst>
              <a:ext uri="{FF2B5EF4-FFF2-40B4-BE49-F238E27FC236}">
                <a16:creationId xmlns:a16="http://schemas.microsoft.com/office/drawing/2014/main" id="{0D0903D3-A9E5-C5B1-E84C-2267BE0DCE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0276" y="3429000"/>
            <a:ext cx="3024580" cy="2596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483745" y="4300150"/>
            <a:ext cx="5231027" cy="401639"/>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each site, success rate increases.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1268" name="Picture 4">
            <a:extLst>
              <a:ext uri="{FF2B5EF4-FFF2-40B4-BE49-F238E27FC236}">
                <a16:creationId xmlns:a16="http://schemas.microsoft.com/office/drawing/2014/main" id="{5C5EBB6C-A595-69AD-A089-96DA017FCF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772096"/>
            <a:ext cx="10515600" cy="2118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12290" name="Picture 2">
            <a:extLst>
              <a:ext uri="{FF2B5EF4-FFF2-40B4-BE49-F238E27FC236}">
                <a16:creationId xmlns:a16="http://schemas.microsoft.com/office/drawing/2014/main" id="{F20388D1-15A2-F944-2D1C-B38A0BF7D6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798638"/>
            <a:ext cx="10515600" cy="2118182"/>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25AC72AD-6F22-18EB-206D-BAC2E0B6C5F8}"/>
              </a:ext>
            </a:extLst>
          </p:cNvPr>
          <p:cNvSpPr txBox="1">
            <a:spLocks/>
          </p:cNvSpPr>
          <p:nvPr/>
        </p:nvSpPr>
        <p:spPr>
          <a:xfrm>
            <a:off x="770011" y="4300150"/>
            <a:ext cx="10515600" cy="6477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b="0" i="0" u="none" strike="noStrike" baseline="0" dirty="0">
                <a:solidFill>
                  <a:srgbClr val="292929"/>
                </a:solidFill>
              </a:rPr>
              <a:t>Depending on the launch site, a heavier payload is considered as a successful landing. On the other hand, a too heavy payload causes a landing fail.</a:t>
            </a:r>
            <a:endParaRPr lang="en-US" sz="1900" dirty="0">
              <a:solidFill>
                <a:schemeClr val="accent3">
                  <a:lumMod val="25000"/>
                </a:schemeClr>
              </a:solidFill>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3314" name="Picture 2">
            <a:extLst>
              <a:ext uri="{FF2B5EF4-FFF2-40B4-BE49-F238E27FC236}">
                <a16:creationId xmlns:a16="http://schemas.microsoft.com/office/drawing/2014/main" id="{A2855E99-CF9D-B14A-A8BB-F5473D2D09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7165" y="1688913"/>
            <a:ext cx="4797669" cy="3480174"/>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044E74B4-F7D0-81A0-4457-AE0EE9FD5470}"/>
              </a:ext>
            </a:extLst>
          </p:cNvPr>
          <p:cNvSpPr txBox="1">
            <a:spLocks/>
          </p:cNvSpPr>
          <p:nvPr/>
        </p:nvSpPr>
        <p:spPr>
          <a:xfrm>
            <a:off x="770011" y="5189407"/>
            <a:ext cx="10515600" cy="64777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b="0" i="0" u="none" strike="noStrike" baseline="0" dirty="0">
                <a:solidFill>
                  <a:srgbClr val="292929"/>
                </a:solidFill>
              </a:rPr>
              <a:t>We</a:t>
            </a:r>
            <a:r>
              <a:rPr lang="ru-RU" sz="1900" b="0" i="0" u="none" strike="noStrike" baseline="0" dirty="0">
                <a:solidFill>
                  <a:srgbClr val="292929"/>
                </a:solidFill>
              </a:rPr>
              <a:t> </a:t>
            </a:r>
            <a:r>
              <a:rPr lang="en-US" sz="1900" b="0" i="0" u="none" strike="noStrike" baseline="0" dirty="0">
                <a:solidFill>
                  <a:srgbClr val="292929"/>
                </a:solidFill>
              </a:rPr>
              <a:t>can see success rate for different orbit types. We note that ES L1, GEO, HEO, SSO have the best success rate.</a:t>
            </a:r>
            <a:endParaRPr lang="en-US" sz="1900" dirty="0">
              <a:solidFill>
                <a:schemeClr val="accent3">
                  <a:lumMod val="25000"/>
                </a:schemeClr>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Flight Number vs. Orbit Type</a:t>
            </a:r>
            <a:endParaRPr lang="en-US" dirty="0">
              <a:solidFill>
                <a:srgbClr val="0B49CB"/>
              </a:solidFill>
            </a:endParaRPr>
          </a:p>
        </p:txBody>
      </p:sp>
      <p:pic>
        <p:nvPicPr>
          <p:cNvPr id="14338" name="Picture 2">
            <a:extLst>
              <a:ext uri="{FF2B5EF4-FFF2-40B4-BE49-F238E27FC236}">
                <a16:creationId xmlns:a16="http://schemas.microsoft.com/office/drawing/2014/main" id="{13238219-0E32-3947-3CC0-FE935E368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885315"/>
            <a:ext cx="10687961" cy="2152901"/>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3124E8BC-863B-2092-5045-33F901BB6D03}"/>
              </a:ext>
            </a:extLst>
          </p:cNvPr>
          <p:cNvSpPr txBox="1">
            <a:spLocks/>
          </p:cNvSpPr>
          <p:nvPr/>
        </p:nvSpPr>
        <p:spPr>
          <a:xfrm>
            <a:off x="838200" y="4508689"/>
            <a:ext cx="10515600" cy="115341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b="0" i="0" u="none" strike="noStrike" baseline="0" dirty="0">
                <a:solidFill>
                  <a:srgbClr val="292929"/>
                </a:solidFill>
              </a:rPr>
              <a:t>We notice that the success rate increases with the number of flights for the LEO orbit. For some orbits like GTO, there is no relation between the success rate and the number of flights. But we can suppose that the high success rate of some orbits like SSO or HEO is due to the knowledge learned during former launches for other orbits.</a:t>
            </a:r>
            <a:endParaRPr lang="en-US" sz="1900" dirty="0">
              <a:solidFill>
                <a:schemeClr val="accent3">
                  <a:lumMod val="25000"/>
                </a:schemeClr>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15362" name="Picture 2">
            <a:extLst>
              <a:ext uri="{FF2B5EF4-FFF2-40B4-BE49-F238E27FC236}">
                <a16:creationId xmlns:a16="http://schemas.microsoft.com/office/drawing/2014/main" id="{6DEA94DA-1B97-43C0-4A9B-86C31724E5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080" y="1956436"/>
            <a:ext cx="10645531" cy="2144354"/>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E2A1500E-7096-7790-495A-BA6BC842FCD4}"/>
              </a:ext>
            </a:extLst>
          </p:cNvPr>
          <p:cNvSpPr txBox="1">
            <a:spLocks/>
          </p:cNvSpPr>
          <p:nvPr/>
        </p:nvSpPr>
        <p:spPr>
          <a:xfrm>
            <a:off x="838200" y="4508689"/>
            <a:ext cx="10515600" cy="115341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b="0" i="0" u="none" strike="noStrike" baseline="0" dirty="0">
                <a:solidFill>
                  <a:srgbClr val="292929"/>
                </a:solidFill>
              </a:rPr>
              <a:t>The weight of the payloads can have a great influence on the success rate of the launches in certain orbits. For example, heavier payloads improve the success rate for the LEO orbit. Another finding is that decreasing the payload weight for a GTO orbit improves the success of a launch.</a:t>
            </a:r>
            <a:endParaRPr lang="en-US" sz="1900" dirty="0">
              <a:solidFill>
                <a:schemeClr val="accent3">
                  <a:lumMod val="25000"/>
                </a:schemeClr>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16386" name="Picture 2">
            <a:extLst>
              <a:ext uri="{FF2B5EF4-FFF2-40B4-BE49-F238E27FC236}">
                <a16:creationId xmlns:a16="http://schemas.microsoft.com/office/drawing/2014/main" id="{252B0240-5537-36FD-E89E-9EAA1F173D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40480" y="1804558"/>
            <a:ext cx="4409440" cy="3175711"/>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6C31BB86-9500-C87B-B364-8288FCD783C7}"/>
              </a:ext>
            </a:extLst>
          </p:cNvPr>
          <p:cNvSpPr txBox="1">
            <a:spLocks/>
          </p:cNvSpPr>
          <p:nvPr/>
        </p:nvSpPr>
        <p:spPr>
          <a:xfrm>
            <a:off x="2437325" y="5097967"/>
            <a:ext cx="7317349" cy="40875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900" b="0" i="0" u="none" strike="noStrike" baseline="0" dirty="0">
                <a:solidFill>
                  <a:srgbClr val="292929"/>
                </a:solidFill>
              </a:rPr>
              <a:t>Since 2013, we can see an increase in the Space X Rocket success rate.</a:t>
            </a:r>
            <a:endParaRPr lang="en-US" sz="1900" dirty="0">
              <a:solidFill>
                <a:schemeClr val="accent3">
                  <a:lumMod val="25000"/>
                </a:schemeClr>
              </a:solidFill>
            </a:endParaRP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SQL Query:</a:t>
            </a:r>
          </a:p>
          <a:p>
            <a:pPr>
              <a:lnSpc>
                <a:spcPct val="100000"/>
              </a:lnSpc>
              <a:spcBef>
                <a:spcPts val="1400"/>
              </a:spcBef>
            </a:pPr>
            <a:endParaRPr lang="en-US" sz="2200" dirty="0">
              <a:solidFill>
                <a:schemeClr val="accent3">
                  <a:lumMod val="25000"/>
                </a:schemeClr>
              </a:solidFill>
            </a:endParaRPr>
          </a:p>
          <a:p>
            <a:pPr>
              <a:lnSpc>
                <a:spcPct val="100000"/>
              </a:lnSpc>
              <a:spcBef>
                <a:spcPts val="1400"/>
              </a:spcBef>
            </a:pPr>
            <a:r>
              <a:rPr lang="en-US" sz="2200" dirty="0">
                <a:solidFill>
                  <a:schemeClr val="accent3">
                    <a:lumMod val="25000"/>
                  </a:schemeClr>
                </a:solidFill>
              </a:rPr>
              <a:t>Explanation:</a:t>
            </a:r>
          </a:p>
          <a:p>
            <a:pPr>
              <a:lnSpc>
                <a:spcPct val="100000"/>
              </a:lnSpc>
              <a:spcBef>
                <a:spcPts val="1400"/>
              </a:spcBef>
            </a:pPr>
            <a:r>
              <a:rPr lang="en-US" sz="2200" dirty="0">
                <a:solidFill>
                  <a:schemeClr val="accent3">
                    <a:lumMod val="25000"/>
                  </a:schemeClr>
                </a:solidFill>
              </a:rPr>
              <a:t>The use of DISTINCT in the query allows to remove duplicate LAUNCH_SITE.</a:t>
            </a:r>
          </a:p>
          <a:p>
            <a:pPr>
              <a:lnSpc>
                <a:spcPct val="100000"/>
              </a:lnSpc>
              <a:spcBef>
                <a:spcPts val="1400"/>
              </a:spcBef>
            </a:pPr>
            <a:r>
              <a:rPr lang="en-US" sz="2200" dirty="0">
                <a:solidFill>
                  <a:schemeClr val="accent3">
                    <a:lumMod val="25000"/>
                  </a:schemeClr>
                </a:solidFill>
              </a:rPr>
              <a:t>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1751792C-B05B-A2BC-31FB-CB4CFC9E8D1D}"/>
              </a:ext>
            </a:extLst>
          </p:cNvPr>
          <p:cNvPicPr>
            <a:picLocks noChangeAspect="1"/>
          </p:cNvPicPr>
          <p:nvPr/>
        </p:nvPicPr>
        <p:blipFill>
          <a:blip r:embed="rId3"/>
          <a:stretch>
            <a:fillRect/>
          </a:stretch>
        </p:blipFill>
        <p:spPr>
          <a:xfrm>
            <a:off x="1061219" y="2392464"/>
            <a:ext cx="4926608" cy="310096"/>
          </a:xfrm>
          <a:prstGeom prst="rect">
            <a:avLst/>
          </a:prstGeom>
        </p:spPr>
      </p:pic>
      <p:pic>
        <p:nvPicPr>
          <p:cNvPr id="8" name="Picture 7">
            <a:extLst>
              <a:ext uri="{FF2B5EF4-FFF2-40B4-BE49-F238E27FC236}">
                <a16:creationId xmlns:a16="http://schemas.microsoft.com/office/drawing/2014/main" id="{6F6E55FF-F426-0E21-DD56-E8799F515DD3}"/>
              </a:ext>
            </a:extLst>
          </p:cNvPr>
          <p:cNvPicPr>
            <a:picLocks noChangeAspect="1"/>
          </p:cNvPicPr>
          <p:nvPr/>
        </p:nvPicPr>
        <p:blipFill>
          <a:blip r:embed="rId4"/>
          <a:stretch>
            <a:fillRect/>
          </a:stretch>
        </p:blipFill>
        <p:spPr>
          <a:xfrm>
            <a:off x="1061219" y="4483910"/>
            <a:ext cx="1204461" cy="150459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1600" dirty="0">
                <a:solidFill>
                  <a:schemeClr val="accent3">
                    <a:lumMod val="25000"/>
                  </a:schemeClr>
                </a:solidFill>
              </a:rPr>
              <a:t>SQL Query: </a:t>
            </a:r>
          </a:p>
          <a:p>
            <a:pPr>
              <a:lnSpc>
                <a:spcPct val="100000"/>
              </a:lnSpc>
              <a:spcBef>
                <a:spcPts val="1400"/>
              </a:spcBef>
            </a:pPr>
            <a:r>
              <a:rPr lang="en-US" sz="1600" dirty="0">
                <a:solidFill>
                  <a:schemeClr val="accent3">
                    <a:lumMod val="25000"/>
                  </a:schemeClr>
                </a:solidFill>
              </a:rPr>
              <a:t>Explanation:</a:t>
            </a:r>
          </a:p>
          <a:p>
            <a:pPr>
              <a:lnSpc>
                <a:spcPct val="100000"/>
              </a:lnSpc>
              <a:spcBef>
                <a:spcPts val="1400"/>
              </a:spcBef>
            </a:pPr>
            <a:r>
              <a:rPr lang="en-US" sz="1600" dirty="0">
                <a:solidFill>
                  <a:schemeClr val="accent3">
                    <a:lumMod val="25000"/>
                  </a:schemeClr>
                </a:solidFill>
              </a:rPr>
              <a:t>The WHERE clause followed by LIKE clause filters launch sites that contain the substring CCA. LIMIT 5 shows 5 records from filtering.</a:t>
            </a:r>
          </a:p>
          <a:p>
            <a:pPr>
              <a:lnSpc>
                <a:spcPct val="100000"/>
              </a:lnSpc>
              <a:spcBef>
                <a:spcPts val="1400"/>
              </a:spcBef>
            </a:pPr>
            <a:r>
              <a:rPr lang="en-US" sz="1600" dirty="0">
                <a:solidFill>
                  <a:schemeClr val="accent3">
                    <a:lumMod val="25000"/>
                  </a:schemeClr>
                </a:solidFill>
              </a:rPr>
              <a:t>Result: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0CFD1125-4B19-1079-A694-33B992A42B3C}"/>
              </a:ext>
            </a:extLst>
          </p:cNvPr>
          <p:cNvPicPr>
            <a:picLocks noChangeAspect="1"/>
          </p:cNvPicPr>
          <p:nvPr/>
        </p:nvPicPr>
        <p:blipFill>
          <a:blip r:embed="rId3"/>
          <a:stretch>
            <a:fillRect/>
          </a:stretch>
        </p:blipFill>
        <p:spPr>
          <a:xfrm>
            <a:off x="2850523" y="1952341"/>
            <a:ext cx="5712531" cy="262539"/>
          </a:xfrm>
          <a:prstGeom prst="rect">
            <a:avLst/>
          </a:prstGeom>
        </p:spPr>
      </p:pic>
      <p:pic>
        <p:nvPicPr>
          <p:cNvPr id="8" name="Picture 7">
            <a:extLst>
              <a:ext uri="{FF2B5EF4-FFF2-40B4-BE49-F238E27FC236}">
                <a16:creationId xmlns:a16="http://schemas.microsoft.com/office/drawing/2014/main" id="{4CF5634F-988F-E441-EB4C-7AD26E8F56A1}"/>
              </a:ext>
            </a:extLst>
          </p:cNvPr>
          <p:cNvPicPr>
            <a:picLocks noChangeAspect="1"/>
          </p:cNvPicPr>
          <p:nvPr/>
        </p:nvPicPr>
        <p:blipFill>
          <a:blip r:embed="rId4"/>
          <a:stretch>
            <a:fillRect/>
          </a:stretch>
        </p:blipFill>
        <p:spPr>
          <a:xfrm>
            <a:off x="2850523" y="3665809"/>
            <a:ext cx="4129398" cy="251253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gn="l"/>
            <a:endParaRPr lang="en-US" sz="1800" b="0" i="0" u="none" strike="noStrike" baseline="0" dirty="0">
              <a:solidFill>
                <a:srgbClr val="000000"/>
              </a:solidFill>
              <a:latin typeface="Abadi" panose="020B0604020104020204" pitchFamily="34" charset="0"/>
            </a:endParaRPr>
          </a:p>
          <a:p>
            <a:r>
              <a:rPr lang="en-US" sz="1800" dirty="0">
                <a:solidFill>
                  <a:schemeClr val="accent3">
                    <a:lumMod val="25000"/>
                  </a:schemeClr>
                </a:solidFill>
              </a:rPr>
              <a:t>SQL Query:</a:t>
            </a:r>
          </a:p>
          <a:p>
            <a:endParaRPr lang="en-US" sz="1800" dirty="0">
              <a:solidFill>
                <a:schemeClr val="accent3">
                  <a:lumMod val="25000"/>
                </a:schemeClr>
              </a:solidFill>
            </a:endParaRPr>
          </a:p>
          <a:p>
            <a:r>
              <a:rPr lang="en-US" sz="1800" dirty="0">
                <a:solidFill>
                  <a:schemeClr val="accent3">
                    <a:lumMod val="25000"/>
                  </a:schemeClr>
                </a:solidFill>
              </a:rPr>
              <a:t>Explanation:</a:t>
            </a:r>
          </a:p>
          <a:p>
            <a:r>
              <a:rPr lang="en-US" sz="1800" dirty="0">
                <a:solidFill>
                  <a:schemeClr val="accent3">
                    <a:lumMod val="25000"/>
                  </a:schemeClr>
                </a:solidFill>
              </a:rPr>
              <a:t>This query returns the sum of all payload masses where the customer is NASA (CRS).</a:t>
            </a:r>
          </a:p>
          <a:p>
            <a:r>
              <a:rPr lang="en-US" sz="1800" dirty="0">
                <a:solidFill>
                  <a:schemeClr val="accent3">
                    <a:lumMod val="25000"/>
                  </a:schemeClr>
                </a:solidFill>
              </a:rPr>
              <a:t>Result:</a:t>
            </a:r>
          </a:p>
          <a:p>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EFDC1DB0-80D5-FAF6-B085-CF9032E2A6B1}"/>
              </a:ext>
            </a:extLst>
          </p:cNvPr>
          <p:cNvPicPr>
            <a:picLocks noChangeAspect="1"/>
          </p:cNvPicPr>
          <p:nvPr/>
        </p:nvPicPr>
        <p:blipFill>
          <a:blip r:embed="rId3"/>
          <a:stretch>
            <a:fillRect/>
          </a:stretch>
        </p:blipFill>
        <p:spPr>
          <a:xfrm>
            <a:off x="2390891" y="2547079"/>
            <a:ext cx="7069093" cy="245894"/>
          </a:xfrm>
          <a:prstGeom prst="rect">
            <a:avLst/>
          </a:prstGeom>
        </p:spPr>
      </p:pic>
      <p:pic>
        <p:nvPicPr>
          <p:cNvPr id="8" name="Picture 7">
            <a:extLst>
              <a:ext uri="{FF2B5EF4-FFF2-40B4-BE49-F238E27FC236}">
                <a16:creationId xmlns:a16="http://schemas.microsoft.com/office/drawing/2014/main" id="{D998A4D5-B998-C223-9D9C-67D75F1FAF57}"/>
              </a:ext>
            </a:extLst>
          </p:cNvPr>
          <p:cNvPicPr>
            <a:picLocks noChangeAspect="1"/>
          </p:cNvPicPr>
          <p:nvPr/>
        </p:nvPicPr>
        <p:blipFill>
          <a:blip r:embed="rId4"/>
          <a:stretch>
            <a:fillRect/>
          </a:stretch>
        </p:blipFill>
        <p:spPr>
          <a:xfrm>
            <a:off x="2390891" y="4253630"/>
            <a:ext cx="4048926" cy="101941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SQL Query:</a:t>
            </a:r>
          </a:p>
          <a:p>
            <a:pPr>
              <a:lnSpc>
                <a:spcPct val="100000"/>
              </a:lnSpc>
              <a:spcBef>
                <a:spcPts val="1400"/>
              </a:spcBef>
            </a:pPr>
            <a:endParaRPr lang="en-US" sz="2200" dirty="0">
              <a:solidFill>
                <a:schemeClr val="accent3">
                  <a:lumMod val="25000"/>
                </a:schemeClr>
              </a:solidFill>
            </a:endParaRPr>
          </a:p>
          <a:p>
            <a:pPr>
              <a:lnSpc>
                <a:spcPct val="100000"/>
              </a:lnSpc>
              <a:spcBef>
                <a:spcPts val="1400"/>
              </a:spcBef>
            </a:pPr>
            <a:r>
              <a:rPr lang="en-US" sz="2200" dirty="0">
                <a:solidFill>
                  <a:schemeClr val="accent3">
                    <a:lumMod val="25000"/>
                  </a:schemeClr>
                </a:solidFill>
              </a:rPr>
              <a:t>Explanation:</a:t>
            </a:r>
          </a:p>
          <a:p>
            <a:pPr>
              <a:lnSpc>
                <a:spcPct val="100000"/>
              </a:lnSpc>
              <a:spcBef>
                <a:spcPts val="1400"/>
              </a:spcBef>
            </a:pPr>
            <a:r>
              <a:rPr lang="en-US" sz="2200" dirty="0">
                <a:solidFill>
                  <a:schemeClr val="accent3">
                    <a:lumMod val="25000"/>
                  </a:schemeClr>
                </a:solidFill>
              </a:rPr>
              <a:t>This query returns the average of all payload masses where the booster version contains the substring F9 v1.1.</a:t>
            </a:r>
          </a:p>
          <a:p>
            <a:pPr>
              <a:lnSpc>
                <a:spcPct val="100000"/>
              </a:lnSpc>
              <a:spcBef>
                <a:spcPts val="1400"/>
              </a:spcBef>
            </a:pPr>
            <a:r>
              <a:rPr lang="en-US" sz="2200" dirty="0">
                <a:solidFill>
                  <a:schemeClr val="accent3">
                    <a:lumMod val="25000"/>
                  </a:schemeClr>
                </a:solidFill>
              </a:rPr>
              <a:t>Result:</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2AF82EF-87D2-9408-1466-1FE8617646C2}"/>
              </a:ext>
            </a:extLst>
          </p:cNvPr>
          <p:cNvPicPr>
            <a:picLocks noChangeAspect="1"/>
          </p:cNvPicPr>
          <p:nvPr/>
        </p:nvPicPr>
        <p:blipFill>
          <a:blip r:embed="rId3"/>
          <a:stretch>
            <a:fillRect/>
          </a:stretch>
        </p:blipFill>
        <p:spPr>
          <a:xfrm>
            <a:off x="1132911" y="2422944"/>
            <a:ext cx="7958182" cy="259296"/>
          </a:xfrm>
          <a:prstGeom prst="rect">
            <a:avLst/>
          </a:prstGeom>
        </p:spPr>
      </p:pic>
      <p:pic>
        <p:nvPicPr>
          <p:cNvPr id="8" name="Picture 7">
            <a:extLst>
              <a:ext uri="{FF2B5EF4-FFF2-40B4-BE49-F238E27FC236}">
                <a16:creationId xmlns:a16="http://schemas.microsoft.com/office/drawing/2014/main" id="{992CDC3A-5045-1C90-D0C4-FEA033ABE170}"/>
              </a:ext>
            </a:extLst>
          </p:cNvPr>
          <p:cNvPicPr>
            <a:picLocks noChangeAspect="1"/>
          </p:cNvPicPr>
          <p:nvPr/>
        </p:nvPicPr>
        <p:blipFill>
          <a:blip r:embed="rId4"/>
          <a:stretch>
            <a:fillRect/>
          </a:stretch>
        </p:blipFill>
        <p:spPr>
          <a:xfrm>
            <a:off x="1132910" y="4801032"/>
            <a:ext cx="3023647" cy="77680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SQL Query:</a:t>
            </a:r>
          </a:p>
          <a:p>
            <a:pPr>
              <a:lnSpc>
                <a:spcPct val="100000"/>
              </a:lnSpc>
              <a:spcBef>
                <a:spcPts val="1400"/>
              </a:spcBef>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Explanation:</a:t>
            </a:r>
          </a:p>
          <a:p>
            <a:pPr>
              <a:lnSpc>
                <a:spcPct val="100000"/>
              </a:lnSpc>
              <a:spcBef>
                <a:spcPts val="1400"/>
              </a:spcBef>
            </a:pPr>
            <a:r>
              <a:rPr lang="en-US" sz="1800" dirty="0">
                <a:solidFill>
                  <a:schemeClr val="accent3">
                    <a:lumMod val="25000"/>
                  </a:schemeClr>
                </a:solidFill>
              </a:rPr>
              <a:t>With this query, we select the oldest successful landing. The WHERE clause filters dataset in order to keep only records where landing was successful. With the MIN function, we select the record with the oldest date.</a:t>
            </a:r>
          </a:p>
          <a:p>
            <a:pPr>
              <a:lnSpc>
                <a:spcPct val="100000"/>
              </a:lnSpc>
              <a:spcBef>
                <a:spcPts val="1400"/>
              </a:spcBef>
            </a:pPr>
            <a:r>
              <a:rPr lang="en-US" sz="1800" dirty="0">
                <a:solidFill>
                  <a:schemeClr val="accent3">
                    <a:lumMod val="25000"/>
                  </a:schemeClr>
                </a:solidFill>
              </a:rPr>
              <a:t>Result: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9A592436-7F1A-69C5-F6C7-18E8E78B2E2A}"/>
              </a:ext>
            </a:extLst>
          </p:cNvPr>
          <p:cNvPicPr>
            <a:picLocks noChangeAspect="1"/>
          </p:cNvPicPr>
          <p:nvPr/>
        </p:nvPicPr>
        <p:blipFill>
          <a:blip r:embed="rId3"/>
          <a:stretch>
            <a:fillRect/>
          </a:stretch>
        </p:blipFill>
        <p:spPr>
          <a:xfrm>
            <a:off x="1121606" y="2344906"/>
            <a:ext cx="5502714" cy="196582"/>
          </a:xfrm>
          <a:prstGeom prst="rect">
            <a:avLst/>
          </a:prstGeom>
        </p:spPr>
      </p:pic>
      <p:pic>
        <p:nvPicPr>
          <p:cNvPr id="8" name="Picture 7">
            <a:extLst>
              <a:ext uri="{FF2B5EF4-FFF2-40B4-BE49-F238E27FC236}">
                <a16:creationId xmlns:a16="http://schemas.microsoft.com/office/drawing/2014/main" id="{B8E2F724-DE23-CE1D-C604-4C7EB96BB31A}"/>
              </a:ext>
            </a:extLst>
          </p:cNvPr>
          <p:cNvPicPr>
            <a:picLocks noChangeAspect="1"/>
          </p:cNvPicPr>
          <p:nvPr/>
        </p:nvPicPr>
        <p:blipFill>
          <a:blip r:embed="rId4"/>
          <a:stretch>
            <a:fillRect/>
          </a:stretch>
        </p:blipFill>
        <p:spPr>
          <a:xfrm>
            <a:off x="1121606" y="4608827"/>
            <a:ext cx="1631754" cy="91503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SQL Query:</a:t>
            </a:r>
          </a:p>
          <a:p>
            <a:pPr>
              <a:lnSpc>
                <a:spcPct val="100000"/>
              </a:lnSpc>
              <a:spcBef>
                <a:spcPts val="1400"/>
              </a:spcBef>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Explanation:</a:t>
            </a:r>
          </a:p>
          <a:p>
            <a:pPr>
              <a:lnSpc>
                <a:spcPct val="100000"/>
              </a:lnSpc>
              <a:spcBef>
                <a:spcPts val="1400"/>
              </a:spcBef>
            </a:pPr>
            <a:r>
              <a:rPr lang="en-US" sz="1800" dirty="0">
                <a:solidFill>
                  <a:schemeClr val="accent3">
                    <a:lumMod val="25000"/>
                  </a:schemeClr>
                </a:solidFill>
              </a:rPr>
              <a:t>This query returns the booster version where landing was successful and payload mass being between 4000 and 6000 kg. The WHERE and AND clauses filter the dataset.</a:t>
            </a:r>
          </a:p>
          <a:p>
            <a:pPr>
              <a:lnSpc>
                <a:spcPct val="100000"/>
              </a:lnSpc>
              <a:spcBef>
                <a:spcPts val="1400"/>
              </a:spcBef>
            </a:pPr>
            <a:r>
              <a:rPr lang="en-US" sz="1800" dirty="0">
                <a:solidFill>
                  <a:schemeClr val="accent3">
                    <a:lumMod val="25000"/>
                  </a:schemeClr>
                </a:solidFill>
              </a:rPr>
              <a:t>Result:</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BC4A1D19-F870-7B37-3BD4-121DF72686F3}"/>
              </a:ext>
            </a:extLst>
          </p:cNvPr>
          <p:cNvPicPr>
            <a:picLocks noChangeAspect="1"/>
          </p:cNvPicPr>
          <p:nvPr/>
        </p:nvPicPr>
        <p:blipFill>
          <a:blip r:embed="rId3"/>
          <a:stretch>
            <a:fillRect/>
          </a:stretch>
        </p:blipFill>
        <p:spPr>
          <a:xfrm>
            <a:off x="1134554" y="2306860"/>
            <a:ext cx="6312725" cy="329710"/>
          </a:xfrm>
          <a:prstGeom prst="rect">
            <a:avLst/>
          </a:prstGeom>
        </p:spPr>
      </p:pic>
      <p:pic>
        <p:nvPicPr>
          <p:cNvPr id="7" name="Picture 6">
            <a:extLst>
              <a:ext uri="{FF2B5EF4-FFF2-40B4-BE49-F238E27FC236}">
                <a16:creationId xmlns:a16="http://schemas.microsoft.com/office/drawing/2014/main" id="{1E98CEE3-35F1-B8A2-FA1A-D4519EE92065}"/>
              </a:ext>
            </a:extLst>
          </p:cNvPr>
          <p:cNvPicPr>
            <a:picLocks noChangeAspect="1"/>
          </p:cNvPicPr>
          <p:nvPr/>
        </p:nvPicPr>
        <p:blipFill>
          <a:blip r:embed="rId4"/>
          <a:stretch>
            <a:fillRect/>
          </a:stretch>
        </p:blipFill>
        <p:spPr>
          <a:xfrm>
            <a:off x="1134554" y="4419275"/>
            <a:ext cx="1364806" cy="1616294"/>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34159"/>
            <a:ext cx="6437577" cy="44914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ru-RU" sz="2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(API, WEB scrapping);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Modeling and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Prediction and decision making.</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Results of EDA;</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00000"/>
              </a:lnSpc>
              <a:spcBef>
                <a:spcPts val="1400"/>
              </a:spcBef>
            </a:pPr>
            <a:r>
              <a:rPr lang="en-US" sz="1800" dirty="0">
                <a:solidFill>
                  <a:schemeClr val="accent3">
                    <a:lumMod val="25000"/>
                  </a:schemeClr>
                </a:solidFill>
              </a:rPr>
              <a:t>SQL Query:</a:t>
            </a:r>
          </a:p>
          <a:p>
            <a:pPr>
              <a:lnSpc>
                <a:spcPct val="100000"/>
              </a:lnSpc>
              <a:spcBef>
                <a:spcPts val="1400"/>
              </a:spcBef>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Explanation:</a:t>
            </a:r>
          </a:p>
          <a:p>
            <a:pPr>
              <a:lnSpc>
                <a:spcPct val="100000"/>
              </a:lnSpc>
              <a:spcBef>
                <a:spcPts val="1400"/>
              </a:spcBef>
            </a:pPr>
            <a:r>
              <a:rPr lang="en-US" sz="1800" dirty="0">
                <a:solidFill>
                  <a:schemeClr val="accent3">
                    <a:lumMod val="25000"/>
                  </a:schemeClr>
                </a:solidFill>
              </a:rPr>
              <a:t>With the first SELECT, we show the subqueries that return results. The first subquery counts the successful mission. The second subquery counts the unsuccessful mission. The WHERE clause followed by LIKE clause filters mission outcome . The COUNT function counts records filtered.</a:t>
            </a:r>
          </a:p>
          <a:p>
            <a:pPr>
              <a:lnSpc>
                <a:spcPct val="100000"/>
              </a:lnSpc>
              <a:spcBef>
                <a:spcPts val="1400"/>
              </a:spcBef>
            </a:pPr>
            <a:r>
              <a:rPr lang="en-US" sz="1800" dirty="0">
                <a:solidFill>
                  <a:schemeClr val="accent3">
                    <a:lumMod val="25000"/>
                  </a:schemeClr>
                </a:solidFill>
              </a:rPr>
              <a:t>Result: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85D14E2-EF24-C619-2B9E-2817A29330DA}"/>
              </a:ext>
            </a:extLst>
          </p:cNvPr>
          <p:cNvPicPr>
            <a:picLocks noChangeAspect="1"/>
          </p:cNvPicPr>
          <p:nvPr/>
        </p:nvPicPr>
        <p:blipFill>
          <a:blip r:embed="rId3"/>
          <a:stretch>
            <a:fillRect/>
          </a:stretch>
        </p:blipFill>
        <p:spPr>
          <a:xfrm>
            <a:off x="1105293" y="2320262"/>
            <a:ext cx="6982067" cy="296889"/>
          </a:xfrm>
          <a:prstGeom prst="rect">
            <a:avLst/>
          </a:prstGeom>
        </p:spPr>
      </p:pic>
      <p:pic>
        <p:nvPicPr>
          <p:cNvPr id="8" name="Picture 7">
            <a:extLst>
              <a:ext uri="{FF2B5EF4-FFF2-40B4-BE49-F238E27FC236}">
                <a16:creationId xmlns:a16="http://schemas.microsoft.com/office/drawing/2014/main" id="{C004EE1B-1247-B598-252E-4EC1B0A3F117}"/>
              </a:ext>
            </a:extLst>
          </p:cNvPr>
          <p:cNvPicPr>
            <a:picLocks noChangeAspect="1"/>
          </p:cNvPicPr>
          <p:nvPr/>
        </p:nvPicPr>
        <p:blipFill>
          <a:blip r:embed="rId4"/>
          <a:stretch>
            <a:fillRect/>
          </a:stretch>
        </p:blipFill>
        <p:spPr>
          <a:xfrm>
            <a:off x="1105293" y="4783955"/>
            <a:ext cx="2938387" cy="106619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9" y="1825625"/>
            <a:ext cx="10515601" cy="4351338"/>
          </a:xfrm>
          <a:prstGeom prst="rect">
            <a:avLst/>
          </a:prstGeom>
        </p:spPr>
        <p:txBody>
          <a:bodyPr>
            <a:normAutofit/>
          </a:bodyPr>
          <a:lstStyle/>
          <a:p>
            <a:pPr>
              <a:lnSpc>
                <a:spcPct val="100000"/>
              </a:lnSpc>
              <a:spcBef>
                <a:spcPts val="1400"/>
              </a:spcBef>
            </a:pPr>
            <a:r>
              <a:rPr lang="en-US" sz="1600" dirty="0">
                <a:solidFill>
                  <a:schemeClr val="accent3">
                    <a:lumMod val="25000"/>
                  </a:schemeClr>
                </a:solidFill>
              </a:rPr>
              <a:t>SQL Query:</a:t>
            </a:r>
          </a:p>
          <a:p>
            <a:pPr>
              <a:lnSpc>
                <a:spcPct val="100000"/>
              </a:lnSpc>
              <a:spcBef>
                <a:spcPts val="1400"/>
              </a:spcBef>
            </a:pPr>
            <a:r>
              <a:rPr lang="en-US" sz="1600" dirty="0">
                <a:solidFill>
                  <a:schemeClr val="accent3">
                    <a:lumMod val="25000"/>
                  </a:schemeClr>
                </a:solidFill>
              </a:rPr>
              <a:t>Explanation:</a:t>
            </a:r>
          </a:p>
          <a:p>
            <a:pPr>
              <a:lnSpc>
                <a:spcPct val="100000"/>
              </a:lnSpc>
              <a:spcBef>
                <a:spcPts val="1400"/>
              </a:spcBef>
            </a:pPr>
            <a:r>
              <a:rPr lang="en-US" sz="1600" dirty="0">
                <a:solidFill>
                  <a:schemeClr val="accent3">
                    <a:lumMod val="25000"/>
                  </a:schemeClr>
                </a:solidFill>
              </a:rPr>
              <a:t>We used a subquery to filter data by returning only the heaviest payload mass with MAX function. The main query uses subquery results and returns unique booster version (SELECT DISTINCT) with the heaviest payload mass.</a:t>
            </a:r>
          </a:p>
          <a:p>
            <a:pPr>
              <a:lnSpc>
                <a:spcPct val="100000"/>
              </a:lnSpc>
              <a:spcBef>
                <a:spcPts val="1400"/>
              </a:spcBef>
            </a:pPr>
            <a:r>
              <a:rPr lang="en-US" sz="1600" dirty="0">
                <a:solidFill>
                  <a:schemeClr val="accent3">
                    <a:lumMod val="25000"/>
                  </a:schemeClr>
                </a:solidFill>
              </a:rPr>
              <a:t>Result: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C5EF353-E562-D14E-7979-6323E052E54F}"/>
              </a:ext>
            </a:extLst>
          </p:cNvPr>
          <p:cNvPicPr>
            <a:picLocks noChangeAspect="1"/>
          </p:cNvPicPr>
          <p:nvPr/>
        </p:nvPicPr>
        <p:blipFill>
          <a:blip r:embed="rId3"/>
          <a:stretch>
            <a:fillRect/>
          </a:stretch>
        </p:blipFill>
        <p:spPr>
          <a:xfrm>
            <a:off x="2584646" y="1825625"/>
            <a:ext cx="5848153" cy="368102"/>
          </a:xfrm>
          <a:prstGeom prst="rect">
            <a:avLst/>
          </a:prstGeom>
        </p:spPr>
      </p:pic>
      <p:pic>
        <p:nvPicPr>
          <p:cNvPr id="8" name="Picture 7">
            <a:extLst>
              <a:ext uri="{FF2B5EF4-FFF2-40B4-BE49-F238E27FC236}">
                <a16:creationId xmlns:a16="http://schemas.microsoft.com/office/drawing/2014/main" id="{0F99851B-6169-4512-7C34-675E6A867D64}"/>
              </a:ext>
            </a:extLst>
          </p:cNvPr>
          <p:cNvPicPr>
            <a:picLocks noChangeAspect="1"/>
          </p:cNvPicPr>
          <p:nvPr/>
        </p:nvPicPr>
        <p:blipFill>
          <a:blip r:embed="rId4"/>
          <a:stretch>
            <a:fillRect/>
          </a:stretch>
        </p:blipFill>
        <p:spPr>
          <a:xfrm>
            <a:off x="2584646" y="3853062"/>
            <a:ext cx="695459" cy="2172511"/>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SQL Query:</a:t>
            </a:r>
          </a:p>
          <a:p>
            <a:pPr marL="0" indent="0">
              <a:lnSpc>
                <a:spcPct val="100000"/>
              </a:lnSpc>
              <a:spcBef>
                <a:spcPts val="1400"/>
              </a:spcBef>
              <a:buNone/>
            </a:pPr>
            <a:endParaRPr lang="en-US" sz="1800" dirty="0">
              <a:solidFill>
                <a:schemeClr val="accent3">
                  <a:lumMod val="25000"/>
                </a:schemeClr>
              </a:solidFill>
            </a:endParaRPr>
          </a:p>
          <a:p>
            <a:pPr>
              <a:lnSpc>
                <a:spcPct val="100000"/>
              </a:lnSpc>
              <a:spcBef>
                <a:spcPts val="1400"/>
              </a:spcBef>
            </a:pPr>
            <a:r>
              <a:rPr lang="en-US" sz="1800" dirty="0">
                <a:solidFill>
                  <a:schemeClr val="accent3">
                    <a:lumMod val="25000"/>
                  </a:schemeClr>
                </a:solidFill>
              </a:rPr>
              <a:t>Explanation:</a:t>
            </a:r>
          </a:p>
          <a:p>
            <a:pPr>
              <a:lnSpc>
                <a:spcPct val="100000"/>
              </a:lnSpc>
              <a:spcBef>
                <a:spcPts val="1400"/>
              </a:spcBef>
            </a:pPr>
            <a:r>
              <a:rPr lang="en-US" sz="1800" dirty="0">
                <a:solidFill>
                  <a:schemeClr val="accent3">
                    <a:lumMod val="25000"/>
                  </a:schemeClr>
                </a:solidFill>
              </a:rPr>
              <a:t>This query returns month, booster version, launch site where landing was unsuccessful and landing date took place in 2015. </a:t>
            </a:r>
            <a:r>
              <a:rPr lang="en-US" sz="1800" dirty="0" err="1">
                <a:solidFill>
                  <a:schemeClr val="accent3">
                    <a:lumMod val="25000"/>
                  </a:schemeClr>
                </a:solidFill>
              </a:rPr>
              <a:t>Substr</a:t>
            </a:r>
            <a:r>
              <a:rPr lang="en-US" sz="1800" dirty="0">
                <a:solidFill>
                  <a:schemeClr val="accent3">
                    <a:lumMod val="25000"/>
                  </a:schemeClr>
                </a:solidFill>
              </a:rPr>
              <a:t> function process date in order to take month or year. </a:t>
            </a:r>
            <a:r>
              <a:rPr lang="en-US" sz="1800" dirty="0" err="1">
                <a:solidFill>
                  <a:schemeClr val="accent3">
                    <a:lumMod val="25000"/>
                  </a:schemeClr>
                </a:solidFill>
              </a:rPr>
              <a:t>Substr</a:t>
            </a:r>
            <a:r>
              <a:rPr lang="en-US" sz="1800" dirty="0">
                <a:solidFill>
                  <a:schemeClr val="accent3">
                    <a:lumMod val="25000"/>
                  </a:schemeClr>
                </a:solidFill>
              </a:rPr>
              <a:t>(DATE, 4, 2) shows month. </a:t>
            </a:r>
            <a:r>
              <a:rPr lang="en-US" sz="1800" dirty="0" err="1">
                <a:solidFill>
                  <a:schemeClr val="accent3">
                    <a:lumMod val="25000"/>
                  </a:schemeClr>
                </a:solidFill>
              </a:rPr>
              <a:t>Substr</a:t>
            </a:r>
            <a:r>
              <a:rPr lang="en-US" sz="1800" dirty="0">
                <a:solidFill>
                  <a:schemeClr val="accent3">
                    <a:lumMod val="25000"/>
                  </a:schemeClr>
                </a:solidFill>
              </a:rPr>
              <a:t>(DATE,7, 4) shows year.</a:t>
            </a:r>
          </a:p>
          <a:p>
            <a:pPr>
              <a:lnSpc>
                <a:spcPct val="100000"/>
              </a:lnSpc>
              <a:spcBef>
                <a:spcPts val="1400"/>
              </a:spcBef>
            </a:pPr>
            <a:r>
              <a:rPr lang="en-US" sz="1800" dirty="0">
                <a:solidFill>
                  <a:schemeClr val="accent3">
                    <a:lumMod val="25000"/>
                  </a:schemeClr>
                </a:solidFill>
              </a:rPr>
              <a:t>Result:</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7E77BE4F-1BE9-C221-6CC9-6EB080C85D2A}"/>
              </a:ext>
            </a:extLst>
          </p:cNvPr>
          <p:cNvPicPr>
            <a:picLocks noChangeAspect="1"/>
          </p:cNvPicPr>
          <p:nvPr/>
        </p:nvPicPr>
        <p:blipFill>
          <a:blip r:embed="rId3"/>
          <a:stretch>
            <a:fillRect/>
          </a:stretch>
        </p:blipFill>
        <p:spPr>
          <a:xfrm>
            <a:off x="1080680" y="2336475"/>
            <a:ext cx="6854280" cy="319938"/>
          </a:xfrm>
          <a:prstGeom prst="rect">
            <a:avLst/>
          </a:prstGeom>
        </p:spPr>
      </p:pic>
      <p:pic>
        <p:nvPicPr>
          <p:cNvPr id="8" name="Picture 7">
            <a:extLst>
              <a:ext uri="{FF2B5EF4-FFF2-40B4-BE49-F238E27FC236}">
                <a16:creationId xmlns:a16="http://schemas.microsoft.com/office/drawing/2014/main" id="{ED056604-DE47-B5E4-B6CA-2C2501DE0918}"/>
              </a:ext>
            </a:extLst>
          </p:cNvPr>
          <p:cNvPicPr>
            <a:picLocks noChangeAspect="1"/>
          </p:cNvPicPr>
          <p:nvPr/>
        </p:nvPicPr>
        <p:blipFill>
          <a:blip r:embed="rId4"/>
          <a:stretch>
            <a:fillRect/>
          </a:stretch>
        </p:blipFill>
        <p:spPr>
          <a:xfrm>
            <a:off x="1080680" y="4689488"/>
            <a:ext cx="4446360" cy="133270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rPr>
              <a:t>SQL Query:</a:t>
            </a:r>
          </a:p>
          <a:p>
            <a:pPr marL="0" indent="0">
              <a:lnSpc>
                <a:spcPct val="100000"/>
              </a:lnSpc>
              <a:spcBef>
                <a:spcPts val="1400"/>
              </a:spcBef>
              <a:buNone/>
            </a:pPr>
            <a:endParaRPr lang="en-US" sz="1600" dirty="0">
              <a:solidFill>
                <a:schemeClr val="accent3">
                  <a:lumMod val="25000"/>
                </a:schemeClr>
              </a:solidFill>
            </a:endParaRPr>
          </a:p>
          <a:p>
            <a:pPr>
              <a:lnSpc>
                <a:spcPct val="100000"/>
              </a:lnSpc>
              <a:spcBef>
                <a:spcPts val="1400"/>
              </a:spcBef>
            </a:pPr>
            <a:r>
              <a:rPr lang="en-US" sz="1600" dirty="0">
                <a:solidFill>
                  <a:schemeClr val="accent3">
                    <a:lumMod val="25000"/>
                  </a:schemeClr>
                </a:solidFill>
              </a:rPr>
              <a:t>Explanation:</a:t>
            </a:r>
          </a:p>
          <a:p>
            <a:pPr>
              <a:lnSpc>
                <a:spcPct val="100000"/>
              </a:lnSpc>
              <a:spcBef>
                <a:spcPts val="1400"/>
              </a:spcBef>
            </a:pPr>
            <a:r>
              <a:rPr lang="en-US" sz="1600" dirty="0">
                <a:solidFill>
                  <a:schemeClr val="accent3">
                    <a:lumMod val="25000"/>
                  </a:schemeClr>
                </a:solidFill>
              </a:rPr>
              <a:t>This query returns landing outcomes and their count where mission was successful, and date is between 04/06/2010 and 20/03/2017. The GROUP BY clause groups results by landing outcome and ORDER BY COUNT DESC shows results in decreasing order.</a:t>
            </a:r>
          </a:p>
          <a:p>
            <a:pPr>
              <a:lnSpc>
                <a:spcPct val="100000"/>
              </a:lnSpc>
              <a:spcBef>
                <a:spcPts val="1400"/>
              </a:spcBef>
            </a:pPr>
            <a:r>
              <a:rPr lang="en-US" sz="1600" dirty="0">
                <a:solidFill>
                  <a:schemeClr val="accent3">
                    <a:lumMod val="25000"/>
                  </a:schemeClr>
                </a:solidFill>
              </a:rPr>
              <a:t>Result: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44995CB2-F393-77A3-4359-2D0424175339}"/>
              </a:ext>
            </a:extLst>
          </p:cNvPr>
          <p:cNvPicPr>
            <a:picLocks noChangeAspect="1"/>
          </p:cNvPicPr>
          <p:nvPr/>
        </p:nvPicPr>
        <p:blipFill>
          <a:blip r:embed="rId3"/>
          <a:stretch>
            <a:fillRect/>
          </a:stretch>
        </p:blipFill>
        <p:spPr>
          <a:xfrm>
            <a:off x="1094132" y="2179104"/>
            <a:ext cx="4842456" cy="447472"/>
          </a:xfrm>
          <a:prstGeom prst="rect">
            <a:avLst/>
          </a:prstGeom>
        </p:spPr>
      </p:pic>
      <p:pic>
        <p:nvPicPr>
          <p:cNvPr id="8" name="Picture 7">
            <a:extLst>
              <a:ext uri="{FF2B5EF4-FFF2-40B4-BE49-F238E27FC236}">
                <a16:creationId xmlns:a16="http://schemas.microsoft.com/office/drawing/2014/main" id="{D2E8612C-1886-0B47-03FC-A0127F19BF3F}"/>
              </a:ext>
            </a:extLst>
          </p:cNvPr>
          <p:cNvPicPr>
            <a:picLocks noChangeAspect="1"/>
          </p:cNvPicPr>
          <p:nvPr/>
        </p:nvPicPr>
        <p:blipFill>
          <a:blip r:embed="rId4"/>
          <a:stretch>
            <a:fillRect/>
          </a:stretch>
        </p:blipFill>
        <p:spPr>
          <a:xfrm>
            <a:off x="1094132" y="4567784"/>
            <a:ext cx="4805773" cy="145778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842463" y="5496560"/>
            <a:ext cx="8507071" cy="529013"/>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Here we can see that Space X launch sites are located on the coast of the United States</a:t>
            </a:r>
            <a:endParaRPr lang="en-US" sz="1800"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Ground stations</a:t>
            </a:r>
          </a:p>
        </p:txBody>
      </p:sp>
      <p:pic>
        <p:nvPicPr>
          <p:cNvPr id="6" name="Picture 5">
            <a:extLst>
              <a:ext uri="{FF2B5EF4-FFF2-40B4-BE49-F238E27FC236}">
                <a16:creationId xmlns:a16="http://schemas.microsoft.com/office/drawing/2014/main" id="{F6DC69BF-4ACF-C84F-BD70-08B4587574C7}"/>
              </a:ext>
            </a:extLst>
          </p:cNvPr>
          <p:cNvPicPr>
            <a:picLocks noChangeAspect="1"/>
          </p:cNvPicPr>
          <p:nvPr/>
        </p:nvPicPr>
        <p:blipFill>
          <a:blip r:embed="rId3"/>
          <a:stretch>
            <a:fillRect/>
          </a:stretch>
        </p:blipFill>
        <p:spPr>
          <a:xfrm>
            <a:off x="2914918" y="1509408"/>
            <a:ext cx="6362163" cy="3839183"/>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2108" y="4312055"/>
            <a:ext cx="10647783" cy="590371"/>
          </a:xfrm>
          <a:prstGeom prst="rect">
            <a:avLst/>
          </a:prstGeom>
        </p:spPr>
        <p:txBody>
          <a:bodyPr lIns="91440" tIns="45720" rIns="91440" bIns="45720" anchor="t">
            <a:normAutofit fontScale="85000" lnSpcReduction="20000"/>
          </a:bodyPr>
          <a:lstStyle/>
          <a:p>
            <a:pPr>
              <a:lnSpc>
                <a:spcPct val="100000"/>
              </a:lnSpc>
              <a:spcBef>
                <a:spcPts val="1400"/>
              </a:spcBef>
            </a:pPr>
            <a:r>
              <a:rPr lang="en-US" sz="2200" dirty="0">
                <a:solidFill>
                  <a:schemeClr val="accent3">
                    <a:lumMod val="25000"/>
                  </a:schemeClr>
                </a:solidFill>
                <a:latin typeface="Abadi"/>
              </a:rPr>
              <a:t>Green marker represents successful launches. Red marker represents unsuccessful launches. We can note that KSC LC 39A has a higher launch success rate.</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Colour-labeled markers</a:t>
            </a:r>
          </a:p>
        </p:txBody>
      </p:sp>
      <p:pic>
        <p:nvPicPr>
          <p:cNvPr id="4" name="Picture 3">
            <a:extLst>
              <a:ext uri="{FF2B5EF4-FFF2-40B4-BE49-F238E27FC236}">
                <a16:creationId xmlns:a16="http://schemas.microsoft.com/office/drawing/2014/main" id="{D3AD5F26-EB6E-C13E-5926-44418F63B8FA}"/>
              </a:ext>
            </a:extLst>
          </p:cNvPr>
          <p:cNvPicPr>
            <a:picLocks noChangeAspect="1"/>
          </p:cNvPicPr>
          <p:nvPr/>
        </p:nvPicPr>
        <p:blipFill>
          <a:blip r:embed="rId3"/>
          <a:stretch>
            <a:fillRect/>
          </a:stretch>
        </p:blipFill>
        <p:spPr>
          <a:xfrm>
            <a:off x="770011" y="1574260"/>
            <a:ext cx="2343955" cy="2360579"/>
          </a:xfrm>
          <a:prstGeom prst="rect">
            <a:avLst/>
          </a:prstGeom>
        </p:spPr>
      </p:pic>
      <p:pic>
        <p:nvPicPr>
          <p:cNvPr id="7" name="Picture 6">
            <a:extLst>
              <a:ext uri="{FF2B5EF4-FFF2-40B4-BE49-F238E27FC236}">
                <a16:creationId xmlns:a16="http://schemas.microsoft.com/office/drawing/2014/main" id="{DB0A0080-2225-D4D5-769A-F2E92868B871}"/>
              </a:ext>
            </a:extLst>
          </p:cNvPr>
          <p:cNvPicPr>
            <a:picLocks noChangeAspect="1"/>
          </p:cNvPicPr>
          <p:nvPr/>
        </p:nvPicPr>
        <p:blipFill>
          <a:blip r:embed="rId4"/>
          <a:stretch>
            <a:fillRect/>
          </a:stretch>
        </p:blipFill>
        <p:spPr>
          <a:xfrm>
            <a:off x="3113966" y="1574260"/>
            <a:ext cx="2453828" cy="2360579"/>
          </a:xfrm>
          <a:prstGeom prst="rect">
            <a:avLst/>
          </a:prstGeom>
        </p:spPr>
      </p:pic>
      <p:pic>
        <p:nvPicPr>
          <p:cNvPr id="10" name="Picture 9">
            <a:extLst>
              <a:ext uri="{FF2B5EF4-FFF2-40B4-BE49-F238E27FC236}">
                <a16:creationId xmlns:a16="http://schemas.microsoft.com/office/drawing/2014/main" id="{8BA88A32-A3FB-0C71-B40B-E8B16349D8EE}"/>
              </a:ext>
            </a:extLst>
          </p:cNvPr>
          <p:cNvPicPr>
            <a:picLocks noChangeAspect="1"/>
          </p:cNvPicPr>
          <p:nvPr/>
        </p:nvPicPr>
        <p:blipFill>
          <a:blip r:embed="rId5"/>
          <a:stretch>
            <a:fillRect/>
          </a:stretch>
        </p:blipFill>
        <p:spPr>
          <a:xfrm>
            <a:off x="5567794" y="1574260"/>
            <a:ext cx="3145437" cy="2360579"/>
          </a:xfrm>
          <a:prstGeom prst="rect">
            <a:avLst/>
          </a:prstGeom>
        </p:spPr>
      </p:pic>
      <p:pic>
        <p:nvPicPr>
          <p:cNvPr id="12" name="Picture 11">
            <a:extLst>
              <a:ext uri="{FF2B5EF4-FFF2-40B4-BE49-F238E27FC236}">
                <a16:creationId xmlns:a16="http://schemas.microsoft.com/office/drawing/2014/main" id="{8E63CD4B-7C66-EB43-F89F-CE9027134960}"/>
              </a:ext>
            </a:extLst>
          </p:cNvPr>
          <p:cNvPicPr>
            <a:picLocks noChangeAspect="1"/>
          </p:cNvPicPr>
          <p:nvPr/>
        </p:nvPicPr>
        <p:blipFill>
          <a:blip r:embed="rId6"/>
          <a:stretch>
            <a:fillRect/>
          </a:stretch>
        </p:blipFill>
        <p:spPr>
          <a:xfrm>
            <a:off x="8713231" y="1574260"/>
            <a:ext cx="2704563" cy="236057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587576" y="4241209"/>
            <a:ext cx="6880469" cy="862474"/>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rPr>
              <a:t>CCAFS SLC 40 is near railways, highways, coastline.</a:t>
            </a:r>
          </a:p>
          <a:p>
            <a:pPr>
              <a:lnSpc>
                <a:spcPct val="100000"/>
              </a:lnSpc>
              <a:spcBef>
                <a:spcPts val="1400"/>
              </a:spcBef>
            </a:pPr>
            <a:r>
              <a:rPr lang="en-US" sz="2200" dirty="0">
                <a:solidFill>
                  <a:schemeClr val="accent3">
                    <a:lumMod val="25000"/>
                  </a:schemeClr>
                </a:solidFill>
              </a:rPr>
              <a:t>CCAFS SLC 40 doesn’t keep certain distance away from cities.</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 Launch site distance to its </a:t>
            </a:r>
            <a:r>
              <a:rPr lang="en-US" dirty="0" err="1">
                <a:solidFill>
                  <a:srgbClr val="0B49CB"/>
                </a:solidFill>
                <a:latin typeface="Abadi"/>
              </a:rPr>
              <a:t>aproximities</a:t>
            </a:r>
            <a:r>
              <a:rPr lang="en-US" dirty="0">
                <a:solidFill>
                  <a:srgbClr val="0B49CB"/>
                </a:solidFill>
                <a:latin typeface="Abadi"/>
              </a:rPr>
              <a:t> </a:t>
            </a:r>
          </a:p>
        </p:txBody>
      </p:sp>
      <p:pic>
        <p:nvPicPr>
          <p:cNvPr id="4" name="Picture 3">
            <a:extLst>
              <a:ext uri="{FF2B5EF4-FFF2-40B4-BE49-F238E27FC236}">
                <a16:creationId xmlns:a16="http://schemas.microsoft.com/office/drawing/2014/main" id="{69BC0B67-2BCB-BAE8-E899-10946973B97A}"/>
              </a:ext>
            </a:extLst>
          </p:cNvPr>
          <p:cNvPicPr>
            <a:picLocks noChangeAspect="1"/>
          </p:cNvPicPr>
          <p:nvPr/>
        </p:nvPicPr>
        <p:blipFill>
          <a:blip r:embed="rId3"/>
          <a:stretch>
            <a:fillRect/>
          </a:stretch>
        </p:blipFill>
        <p:spPr>
          <a:xfrm>
            <a:off x="1422086" y="1725148"/>
            <a:ext cx="3842629" cy="862474"/>
          </a:xfrm>
          <a:prstGeom prst="rect">
            <a:avLst/>
          </a:prstGeom>
        </p:spPr>
      </p:pic>
      <p:pic>
        <p:nvPicPr>
          <p:cNvPr id="7" name="Picture 6">
            <a:extLst>
              <a:ext uri="{FF2B5EF4-FFF2-40B4-BE49-F238E27FC236}">
                <a16:creationId xmlns:a16="http://schemas.microsoft.com/office/drawing/2014/main" id="{E0EFFF01-890D-44E1-78A5-09985F1FFCBC}"/>
              </a:ext>
            </a:extLst>
          </p:cNvPr>
          <p:cNvPicPr>
            <a:picLocks noChangeAspect="1"/>
          </p:cNvPicPr>
          <p:nvPr/>
        </p:nvPicPr>
        <p:blipFill>
          <a:blip r:embed="rId4"/>
          <a:stretch>
            <a:fillRect/>
          </a:stretch>
        </p:blipFill>
        <p:spPr>
          <a:xfrm>
            <a:off x="1422085" y="2587622"/>
            <a:ext cx="3842630" cy="1089065"/>
          </a:xfrm>
          <a:prstGeom prst="rect">
            <a:avLst/>
          </a:prstGeom>
        </p:spPr>
      </p:pic>
      <p:pic>
        <p:nvPicPr>
          <p:cNvPr id="10" name="Picture 9">
            <a:extLst>
              <a:ext uri="{FF2B5EF4-FFF2-40B4-BE49-F238E27FC236}">
                <a16:creationId xmlns:a16="http://schemas.microsoft.com/office/drawing/2014/main" id="{A2847CD8-E837-F209-B3A6-577EBC3A5B9B}"/>
              </a:ext>
            </a:extLst>
          </p:cNvPr>
          <p:cNvPicPr>
            <a:picLocks noChangeAspect="1"/>
          </p:cNvPicPr>
          <p:nvPr/>
        </p:nvPicPr>
        <p:blipFill>
          <a:blip r:embed="rId5"/>
          <a:stretch>
            <a:fillRect/>
          </a:stretch>
        </p:blipFill>
        <p:spPr>
          <a:xfrm>
            <a:off x="5264716" y="1725148"/>
            <a:ext cx="1564640" cy="1952291"/>
          </a:xfrm>
          <a:prstGeom prst="rect">
            <a:avLst/>
          </a:prstGeom>
        </p:spPr>
      </p:pic>
      <p:pic>
        <p:nvPicPr>
          <p:cNvPr id="12" name="Picture 11">
            <a:extLst>
              <a:ext uri="{FF2B5EF4-FFF2-40B4-BE49-F238E27FC236}">
                <a16:creationId xmlns:a16="http://schemas.microsoft.com/office/drawing/2014/main" id="{77C8671D-0118-0A43-7D1E-FE119FAE3030}"/>
              </a:ext>
            </a:extLst>
          </p:cNvPr>
          <p:cNvPicPr>
            <a:picLocks noChangeAspect="1"/>
          </p:cNvPicPr>
          <p:nvPr/>
        </p:nvPicPr>
        <p:blipFill>
          <a:blip r:embed="rId6"/>
          <a:stretch>
            <a:fillRect/>
          </a:stretch>
        </p:blipFill>
        <p:spPr>
          <a:xfrm>
            <a:off x="6829357" y="1725149"/>
            <a:ext cx="3842630" cy="196888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3311086" y="4854884"/>
            <a:ext cx="5082150" cy="401639"/>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KSC LC-39A has the best success rate of launches.</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 Total success of SpaceX launches by site</a:t>
            </a:r>
          </a:p>
        </p:txBody>
      </p:sp>
      <p:pic>
        <p:nvPicPr>
          <p:cNvPr id="4" name="Picture 3">
            <a:extLst>
              <a:ext uri="{FF2B5EF4-FFF2-40B4-BE49-F238E27FC236}">
                <a16:creationId xmlns:a16="http://schemas.microsoft.com/office/drawing/2014/main" id="{DC1E4EA5-D47F-451E-49E4-B2046C9C2090}"/>
              </a:ext>
            </a:extLst>
          </p:cNvPr>
          <p:cNvPicPr>
            <a:picLocks noChangeAspect="1"/>
          </p:cNvPicPr>
          <p:nvPr/>
        </p:nvPicPr>
        <p:blipFill>
          <a:blip r:embed="rId3"/>
          <a:stretch>
            <a:fillRect/>
          </a:stretch>
        </p:blipFill>
        <p:spPr>
          <a:xfrm>
            <a:off x="770010" y="1601477"/>
            <a:ext cx="10515600" cy="2797802"/>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2521402"/>
            <a:ext cx="10530114" cy="2832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Because of successful reusability of the 1</a:t>
            </a:r>
            <a:r>
              <a:rPr lang="en-US" sz="1800" baseline="30000" dirty="0">
                <a:solidFill>
                  <a:schemeClr val="accent3">
                    <a:lumMod val="25000"/>
                  </a:schemeClr>
                </a:solidFill>
                <a:latin typeface="Abadi" panose="020B0604020104020204" pitchFamily="34" charset="0"/>
              </a:rPr>
              <a:t>st</a:t>
            </a:r>
            <a:r>
              <a:rPr lang="en-US" sz="1800" dirty="0">
                <a:solidFill>
                  <a:schemeClr val="accent3">
                    <a:lumMod val="25000"/>
                  </a:schemeClr>
                </a:solidFill>
                <a:latin typeface="Abadi" panose="020B0604020104020204" pitchFamily="34" charset="0"/>
              </a:rPr>
              <a:t> stage the Falcon 9 Rocket launch costs 62 million dollars against 165 million dollars from other providers;</a:t>
            </a:r>
          </a:p>
          <a:p>
            <a:pPr lvl="1">
              <a:spcBef>
                <a:spcPts val="1400"/>
              </a:spcBef>
            </a:pPr>
            <a:r>
              <a:rPr lang="en-US" sz="1800" dirty="0">
                <a:solidFill>
                  <a:schemeClr val="accent3">
                    <a:lumMod val="25000"/>
                  </a:schemeClr>
                </a:solidFill>
                <a:latin typeface="Abadi" panose="020B0604020104020204" pitchFamily="34" charset="0"/>
              </a:rPr>
              <a:t>Determining success of the 1</a:t>
            </a:r>
            <a:r>
              <a:rPr lang="en-US" sz="1800" baseline="30000" dirty="0">
                <a:solidFill>
                  <a:schemeClr val="accent3">
                    <a:lumMod val="25000"/>
                  </a:schemeClr>
                </a:solidFill>
                <a:latin typeface="Abadi" panose="020B0604020104020204" pitchFamily="34" charset="0"/>
              </a:rPr>
              <a:t>st</a:t>
            </a:r>
            <a:r>
              <a:rPr lang="en-US" sz="1800" dirty="0">
                <a:solidFill>
                  <a:schemeClr val="accent3">
                    <a:lumMod val="25000"/>
                  </a:schemeClr>
                </a:solidFill>
                <a:latin typeface="Abadi" panose="020B0604020104020204" pitchFamily="34" charset="0"/>
              </a:rPr>
              <a:t> stage landing we can predict such expenditures and build a model;</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are the reasons of landing success or failure?</a:t>
            </a:r>
          </a:p>
          <a:p>
            <a:pPr lvl="1">
              <a:spcBef>
                <a:spcPts val="1400"/>
              </a:spcBef>
            </a:pPr>
            <a:r>
              <a:rPr lang="en-US" sz="1800" dirty="0">
                <a:solidFill>
                  <a:schemeClr val="accent3">
                    <a:lumMod val="25000"/>
                  </a:schemeClr>
                </a:solidFill>
                <a:latin typeface="Abadi" panose="020B0604020104020204" pitchFamily="34" charset="0"/>
              </a:rPr>
              <a:t>How to achieve a better success landing rate? </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110055" y="4701398"/>
            <a:ext cx="7835511" cy="549049"/>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KSC LC-39A has achieved a 76.9% success rate while getting a 23.1% failure rate</a:t>
            </a:r>
            <a:r>
              <a:rPr lang="en-US" sz="2200" dirty="0">
                <a:solidFill>
                  <a:schemeClr val="accent3">
                    <a:lumMod val="25000"/>
                  </a:schemeClr>
                </a:solidFill>
                <a:latin typeface="Abadi"/>
              </a:rPr>
              <a:t>.</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 Total success launches (KSC LC-39A) </a:t>
            </a:r>
          </a:p>
        </p:txBody>
      </p:sp>
      <p:pic>
        <p:nvPicPr>
          <p:cNvPr id="4" name="Picture 3">
            <a:extLst>
              <a:ext uri="{FF2B5EF4-FFF2-40B4-BE49-F238E27FC236}">
                <a16:creationId xmlns:a16="http://schemas.microsoft.com/office/drawing/2014/main" id="{3A14EFEE-30E3-300B-F2F0-63C60704A74F}"/>
              </a:ext>
            </a:extLst>
          </p:cNvPr>
          <p:cNvPicPr>
            <a:picLocks noChangeAspect="1"/>
          </p:cNvPicPr>
          <p:nvPr/>
        </p:nvPicPr>
        <p:blipFill>
          <a:blip r:embed="rId3"/>
          <a:stretch>
            <a:fillRect/>
          </a:stretch>
        </p:blipFill>
        <p:spPr>
          <a:xfrm>
            <a:off x="770010" y="1710313"/>
            <a:ext cx="10551583" cy="264299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2186256" y="5329815"/>
            <a:ext cx="7683109" cy="4016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rPr>
              <a:t>Low-weighted payload has a better success rate than the heavy-weighted one.</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Dashboard - Payload vs. Launch Outcome   </a:t>
            </a:r>
          </a:p>
        </p:txBody>
      </p:sp>
      <p:pic>
        <p:nvPicPr>
          <p:cNvPr id="7" name="Picture 6">
            <a:extLst>
              <a:ext uri="{FF2B5EF4-FFF2-40B4-BE49-F238E27FC236}">
                <a16:creationId xmlns:a16="http://schemas.microsoft.com/office/drawing/2014/main" id="{5F599AAF-962C-5EC7-FC1D-0E334D523B3C}"/>
              </a:ext>
            </a:extLst>
          </p:cNvPr>
          <p:cNvPicPr>
            <a:picLocks noChangeAspect="1"/>
          </p:cNvPicPr>
          <p:nvPr/>
        </p:nvPicPr>
        <p:blipFill>
          <a:blip r:embed="rId3"/>
          <a:stretch>
            <a:fillRect/>
          </a:stretch>
        </p:blipFill>
        <p:spPr>
          <a:xfrm>
            <a:off x="2090067" y="1528185"/>
            <a:ext cx="8025438" cy="1702695"/>
          </a:xfrm>
          <a:prstGeom prst="rect">
            <a:avLst/>
          </a:prstGeom>
        </p:spPr>
      </p:pic>
      <p:pic>
        <p:nvPicPr>
          <p:cNvPr id="9" name="Picture 8">
            <a:extLst>
              <a:ext uri="{FF2B5EF4-FFF2-40B4-BE49-F238E27FC236}">
                <a16:creationId xmlns:a16="http://schemas.microsoft.com/office/drawing/2014/main" id="{4EA61D33-9FD9-1548-56B5-3722D7A046A7}"/>
              </a:ext>
            </a:extLst>
          </p:cNvPr>
          <p:cNvPicPr>
            <a:picLocks noChangeAspect="1"/>
          </p:cNvPicPr>
          <p:nvPr/>
        </p:nvPicPr>
        <p:blipFill>
          <a:blip r:embed="rId4"/>
          <a:stretch>
            <a:fillRect/>
          </a:stretch>
        </p:blipFill>
        <p:spPr>
          <a:xfrm>
            <a:off x="2083281" y="3302579"/>
            <a:ext cx="8025438" cy="166503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070532"/>
            <a:ext cx="10515601" cy="401638"/>
          </a:xfrm>
          <a:prstGeom prst="rect">
            <a:avLst/>
          </a:prstGeom>
        </p:spPr>
        <p:txBody>
          <a:bodyPr vert="horz" lIns="91440" tIns="45720" rIns="91440" bIns="45720" rtlCol="0" anchor="t">
            <a:noAutofit/>
          </a:bodyPr>
          <a:lstStyle/>
          <a:p>
            <a:pPr>
              <a:lnSpc>
                <a:spcPct val="100000"/>
              </a:lnSpc>
              <a:spcBef>
                <a:spcPts val="1400"/>
              </a:spcBef>
            </a:pPr>
            <a:r>
              <a:rPr lang="en-US" sz="1600" dirty="0">
                <a:solidFill>
                  <a:schemeClr val="accent3">
                    <a:lumMod val="25000"/>
                  </a:schemeClr>
                </a:solidFill>
              </a:rPr>
              <a:t>For accuracy test, all methods performed similar except the decision tree.</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4">
            <a:extLst>
              <a:ext uri="{FF2B5EF4-FFF2-40B4-BE49-F238E27FC236}">
                <a16:creationId xmlns:a16="http://schemas.microsoft.com/office/drawing/2014/main" id="{1191C731-958B-B5EC-A764-6E690AE23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497648"/>
            <a:ext cx="5545211" cy="3162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4765040"/>
            <a:ext cx="10515600" cy="401638"/>
          </a:xfrm>
          <a:prstGeom prst="rect">
            <a:avLst/>
          </a:prstGeom>
        </p:spPr>
        <p:txBody>
          <a:bodyPr>
            <a:normAutofit/>
          </a:bodyPr>
          <a:lstStyle/>
          <a:p>
            <a:pPr>
              <a:lnSpc>
                <a:spcPct val="100000"/>
              </a:lnSpc>
              <a:spcBef>
                <a:spcPts val="1400"/>
              </a:spcBef>
            </a:pPr>
            <a:r>
              <a:rPr lang="en-US" sz="1800" dirty="0">
                <a:solidFill>
                  <a:schemeClr val="accent3">
                    <a:lumMod val="25000"/>
                  </a:schemeClr>
                </a:solidFill>
              </a:rPr>
              <a:t>The confusion matrices for all models are identical. The main problem of these ones are false positives.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7410" name="Picture 2">
            <a:extLst>
              <a:ext uri="{FF2B5EF4-FFF2-40B4-BE49-F238E27FC236}">
                <a16:creationId xmlns:a16="http://schemas.microsoft.com/office/drawing/2014/main" id="{6E436CFC-9D22-8C98-5B03-69A6E63F3D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0" y="1528603"/>
            <a:ext cx="3403039" cy="2921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rPr>
              <a:t>The success of a mission can be explained by several factors such as the launch site, the orbit and especially the number of previous launches. Indeed, we can assume that there has been a gain in knowledge between launches that allowed to go from a launch failure to a success.</a:t>
            </a:r>
          </a:p>
          <a:p>
            <a:pPr>
              <a:lnSpc>
                <a:spcPct val="100000"/>
              </a:lnSpc>
              <a:spcBef>
                <a:spcPts val="1400"/>
              </a:spcBef>
            </a:pPr>
            <a:r>
              <a:rPr lang="en-US" sz="2200" dirty="0">
                <a:solidFill>
                  <a:schemeClr val="accent3">
                    <a:lumMod val="25000"/>
                  </a:schemeClr>
                </a:solidFill>
              </a:rPr>
              <a:t>The orbits with the best success rates are GEO, HEO, SSO, ES L1.</a:t>
            </a:r>
          </a:p>
          <a:p>
            <a:pPr>
              <a:lnSpc>
                <a:spcPct val="100000"/>
              </a:lnSpc>
              <a:spcBef>
                <a:spcPts val="1400"/>
              </a:spcBef>
            </a:pPr>
            <a:r>
              <a:rPr lang="en-US" sz="2200" dirty="0">
                <a:solidFill>
                  <a:schemeClr val="accent3">
                    <a:lumMod val="25000"/>
                  </a:schemeClr>
                </a:solidFill>
              </a:rPr>
              <a:t>Depending on the orbits, the payload mass can be a criterion to consider for the success of a mission. Some orbits require a light or heavy payload mass. But generally low weighted payloads perform better than the heavy weighted payloads.</a:t>
            </a:r>
          </a:p>
          <a:p>
            <a:pPr>
              <a:lnSpc>
                <a:spcPct val="100000"/>
              </a:lnSpc>
              <a:spcBef>
                <a:spcPts val="1400"/>
              </a:spcBef>
            </a:pPr>
            <a:r>
              <a:rPr lang="en-US" sz="2200" dirty="0">
                <a:solidFill>
                  <a:schemeClr val="accent3">
                    <a:lumMod val="25000"/>
                  </a:schemeClr>
                </a:solidFill>
              </a:rPr>
              <a:t>With the current data, we cannot explain why some launch sites are better than others (KSC LC 39A is the best launch site). To get an answer to this problem, we could obtain atmospheric or other relevant data.</a:t>
            </a:r>
          </a:p>
          <a:p>
            <a:pPr>
              <a:lnSpc>
                <a:spcPct val="100000"/>
              </a:lnSpc>
              <a:spcBef>
                <a:spcPts val="1400"/>
              </a:spcBef>
            </a:pPr>
            <a:r>
              <a:rPr lang="en-US" sz="2200" dirty="0">
                <a:solidFill>
                  <a:schemeClr val="accent3">
                    <a:lumMod val="25000"/>
                  </a:schemeClr>
                </a:solidFill>
              </a:rPr>
              <a:t>For this dataset, we choose the Decision Tree Algorithm as the best model even if the test accuracy between all the models used is identical. We choose Decision Tree Algorithm because it has a better train accuracy.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hlinkClick r:id="rId4"/>
              </a:rPr>
              <a:t>Data collection (SpaceX API)</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5"/>
              </a:rPr>
              <a:t>Data collection (Scraping)</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6"/>
              </a:rPr>
              <a:t>Data wrangling</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7"/>
              </a:rPr>
              <a:t>EDA with Data Visualization</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8"/>
              </a:rPr>
              <a:t>EDA with SQL</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9"/>
              </a:rPr>
              <a:t>Interactive Map with Folium</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10"/>
              </a:rPr>
              <a:t>Dashboard</a:t>
            </a:r>
            <a:r>
              <a:rPr lang="en-US" sz="2400" dirty="0">
                <a:solidFill>
                  <a:schemeClr val="accent3">
                    <a:lumMod val="25000"/>
                  </a:schemeClr>
                </a:solidFill>
                <a:latin typeface="Abadi" panose="020B0604020104020204" pitchFamily="34" charset="0"/>
              </a:rPr>
              <a:t>;</a:t>
            </a:r>
          </a:p>
          <a:p>
            <a:pPr>
              <a:lnSpc>
                <a:spcPct val="100000"/>
              </a:lnSpc>
              <a:spcBef>
                <a:spcPts val="1400"/>
              </a:spcBef>
            </a:pPr>
            <a:r>
              <a:rPr lang="en-US" sz="2400" dirty="0">
                <a:solidFill>
                  <a:schemeClr val="accent3">
                    <a:lumMod val="25000"/>
                  </a:schemeClr>
                </a:solidFill>
                <a:latin typeface="Abadi" panose="020B0604020104020204" pitchFamily="34" charset="0"/>
                <a:hlinkClick r:id="rId11"/>
              </a:rPr>
              <a:t>Prediction analysis</a:t>
            </a:r>
            <a:r>
              <a:rPr lang="en-US" sz="2400" dirty="0">
                <a:solidFill>
                  <a:schemeClr val="accent3">
                    <a:lumMod val="25000"/>
                  </a:schemeClr>
                </a:solidFill>
                <a:latin typeface="Abadi" panose="020B0604020104020204" pitchFamily="34" charset="0"/>
              </a:rPr>
              <a:t>.</a:t>
            </a: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REST API (SpaceX site);</a:t>
            </a:r>
          </a:p>
          <a:p>
            <a:pPr lvl="1">
              <a:lnSpc>
                <a:spcPct val="120000"/>
              </a:lnSpc>
              <a:spcBef>
                <a:spcPts val="1400"/>
              </a:spcBef>
            </a:pPr>
            <a:r>
              <a:rPr lang="en-US" sz="7600" dirty="0">
                <a:solidFill>
                  <a:schemeClr val="bg2">
                    <a:lumMod val="50000"/>
                  </a:schemeClr>
                </a:solidFill>
                <a:latin typeface="Abadi"/>
              </a:rPr>
              <a:t>WEB scrapping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 such as LR, KNN, SVM etc.</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8887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a:t>
            </a:r>
          </a:p>
          <a:p>
            <a:pPr lvl="1">
              <a:lnSpc>
                <a:spcPct val="100000"/>
              </a:lnSpc>
              <a:spcBef>
                <a:spcPts val="1400"/>
              </a:spcBef>
            </a:pPr>
            <a:r>
              <a:rPr lang="en-US" sz="1400" dirty="0">
                <a:solidFill>
                  <a:schemeClr val="accent3">
                    <a:lumMod val="25000"/>
                  </a:schemeClr>
                </a:solidFill>
                <a:latin typeface="Abadi" panose="020B0604020104020204" pitchFamily="34" charset="0"/>
              </a:rPr>
              <a:t>REST API request (</a:t>
            </a:r>
            <a:r>
              <a:rPr lang="en-US" sz="1400" dirty="0">
                <a:solidFill>
                  <a:schemeClr val="accent3">
                    <a:lumMod val="25000"/>
                  </a:schemeClr>
                </a:solidFill>
                <a:latin typeface="Abadi" panose="020B0604020104020204" pitchFamily="34" charset="0"/>
                <a:hlinkClick r:id="rId4"/>
              </a:rPr>
              <a:t>https://api.spacexdata.com/v4/rockets/</a:t>
            </a:r>
            <a:r>
              <a:rPr lang="en-US" sz="1400" dirty="0">
                <a:solidFill>
                  <a:schemeClr val="accent3">
                    <a:lumMod val="25000"/>
                  </a:schemeClr>
                </a:solidFill>
                <a:latin typeface="Abadi" panose="020B0604020104020204" pitchFamily="34" charset="0"/>
              </a:rPr>
              <a:t>);</a:t>
            </a:r>
          </a:p>
          <a:p>
            <a:pPr lvl="1">
              <a:lnSpc>
                <a:spcPct val="100000"/>
              </a:lnSpc>
              <a:spcBef>
                <a:spcPts val="1400"/>
              </a:spcBef>
            </a:pPr>
            <a:r>
              <a:rPr lang="en-US" sz="1400" dirty="0">
                <a:solidFill>
                  <a:schemeClr val="accent3">
                    <a:lumMod val="25000"/>
                  </a:schemeClr>
                </a:solidFill>
                <a:latin typeface="Abadi" panose="020B0604020104020204" pitchFamily="34" charset="0"/>
              </a:rPr>
              <a:t>JSON response;</a:t>
            </a:r>
          </a:p>
          <a:p>
            <a:pPr lvl="1">
              <a:lnSpc>
                <a:spcPct val="100000"/>
              </a:lnSpc>
              <a:spcBef>
                <a:spcPts val="1400"/>
              </a:spcBef>
            </a:pPr>
            <a:r>
              <a:rPr lang="en-US" sz="1400" dirty="0">
                <a:solidFill>
                  <a:schemeClr val="accent3">
                    <a:lumMod val="25000"/>
                  </a:schemeClr>
                </a:solidFill>
                <a:latin typeface="Abadi" panose="020B0604020104020204" pitchFamily="34" charset="0"/>
              </a:rPr>
              <a:t>WEB scrap HTML request (</a:t>
            </a:r>
            <a:r>
              <a:rPr lang="en-US" sz="1400" dirty="0">
                <a:solidFill>
                  <a:schemeClr val="accent3">
                    <a:lumMod val="25000"/>
                  </a:schemeClr>
                </a:solidFill>
                <a:latin typeface="Abadi" panose="020B0604020104020204" pitchFamily="34" charset="0"/>
                <a:hlinkClick r:id="rId5"/>
              </a:rPr>
              <a:t>https://en.wikipedia.org/wiki/List_of_Falcon\_9\_and_Falcon_Heavy_launches</a:t>
            </a:r>
            <a:r>
              <a:rPr lang="en-US" sz="1400" dirty="0">
                <a:solidFill>
                  <a:schemeClr val="accent3">
                    <a:lumMod val="25000"/>
                  </a:schemeClr>
                </a:solidFill>
                <a:latin typeface="Abadi" panose="020B0604020104020204" pitchFamily="34" charset="0"/>
              </a:rPr>
              <a:t>);</a:t>
            </a:r>
          </a:p>
          <a:p>
            <a:pPr lvl="1">
              <a:lnSpc>
                <a:spcPct val="100000"/>
              </a:lnSpc>
              <a:spcBef>
                <a:spcPts val="1400"/>
              </a:spcBef>
            </a:pPr>
            <a:r>
              <a:rPr lang="en-US" sz="1400" dirty="0">
                <a:solidFill>
                  <a:schemeClr val="accent3">
                    <a:lumMod val="25000"/>
                  </a:schemeClr>
                </a:solidFill>
                <a:latin typeface="Abadi" panose="020B0604020104020204" pitchFamily="34" charset="0"/>
              </a:rPr>
              <a:t>Data wrangling and export to .csv.</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pSp>
        <p:nvGrpSpPr>
          <p:cNvPr id="26" name="Group 25">
            <a:extLst>
              <a:ext uri="{FF2B5EF4-FFF2-40B4-BE49-F238E27FC236}">
                <a16:creationId xmlns:a16="http://schemas.microsoft.com/office/drawing/2014/main" id="{DCC5C53A-5D09-4E74-A416-498FFE6B5A46}"/>
              </a:ext>
            </a:extLst>
          </p:cNvPr>
          <p:cNvGrpSpPr/>
          <p:nvPr/>
        </p:nvGrpSpPr>
        <p:grpSpPr>
          <a:xfrm>
            <a:off x="1727000" y="4501563"/>
            <a:ext cx="8270440" cy="1572167"/>
            <a:chOff x="865304" y="4540254"/>
            <a:chExt cx="6470216" cy="1271266"/>
          </a:xfrm>
        </p:grpSpPr>
        <p:sp>
          <p:nvSpPr>
            <p:cNvPr id="4" name="Flowchart: Stored Data 3">
              <a:extLst>
                <a:ext uri="{FF2B5EF4-FFF2-40B4-BE49-F238E27FC236}">
                  <a16:creationId xmlns:a16="http://schemas.microsoft.com/office/drawing/2014/main" id="{E52FC0E9-9FC4-4B13-7517-3F0D5FEA268F}"/>
                </a:ext>
              </a:extLst>
            </p:cNvPr>
            <p:cNvSpPr/>
            <p:nvPr/>
          </p:nvSpPr>
          <p:spPr>
            <a:xfrm>
              <a:off x="6187440" y="4851318"/>
              <a:ext cx="1148080" cy="703621"/>
            </a:xfrm>
            <a:prstGeom prst="flowChartOnlineStorag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Ready data</a:t>
              </a:r>
            </a:p>
          </p:txBody>
        </p:sp>
        <p:sp>
          <p:nvSpPr>
            <p:cNvPr id="7" name="Flowchart: Data 6">
              <a:extLst>
                <a:ext uri="{FF2B5EF4-FFF2-40B4-BE49-F238E27FC236}">
                  <a16:creationId xmlns:a16="http://schemas.microsoft.com/office/drawing/2014/main" id="{86973514-2B32-4EC0-41CC-B3DA380CE942}"/>
                </a:ext>
              </a:extLst>
            </p:cNvPr>
            <p:cNvSpPr/>
            <p:nvPr/>
          </p:nvSpPr>
          <p:spPr>
            <a:xfrm>
              <a:off x="865304" y="4540254"/>
              <a:ext cx="1237816" cy="37843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REST API request</a:t>
              </a:r>
            </a:p>
          </p:txBody>
        </p:sp>
        <p:sp>
          <p:nvSpPr>
            <p:cNvPr id="8" name="Flowchart: Data 7">
              <a:extLst>
                <a:ext uri="{FF2B5EF4-FFF2-40B4-BE49-F238E27FC236}">
                  <a16:creationId xmlns:a16="http://schemas.microsoft.com/office/drawing/2014/main" id="{4C2C42C0-490F-3563-5BE7-97CDE6761DB0}"/>
                </a:ext>
              </a:extLst>
            </p:cNvPr>
            <p:cNvSpPr/>
            <p:nvPr/>
          </p:nvSpPr>
          <p:spPr>
            <a:xfrm>
              <a:off x="865304" y="5419105"/>
              <a:ext cx="1237816" cy="378430"/>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WEB scrap HTML request</a:t>
              </a:r>
            </a:p>
          </p:txBody>
        </p:sp>
        <p:sp>
          <p:nvSpPr>
            <p:cNvPr id="9" name="Flowchart: Process 8">
              <a:extLst>
                <a:ext uri="{FF2B5EF4-FFF2-40B4-BE49-F238E27FC236}">
                  <a16:creationId xmlns:a16="http://schemas.microsoft.com/office/drawing/2014/main" id="{767D3EC8-CDB7-2BBE-6892-99033E8A7821}"/>
                </a:ext>
              </a:extLst>
            </p:cNvPr>
            <p:cNvSpPr/>
            <p:nvPr/>
          </p:nvSpPr>
          <p:spPr>
            <a:xfrm>
              <a:off x="2814320" y="4540254"/>
              <a:ext cx="975360" cy="37843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.JSON response</a:t>
              </a:r>
            </a:p>
          </p:txBody>
        </p:sp>
        <p:sp>
          <p:nvSpPr>
            <p:cNvPr id="10" name="Flowchart: Process 9">
              <a:extLst>
                <a:ext uri="{FF2B5EF4-FFF2-40B4-BE49-F238E27FC236}">
                  <a16:creationId xmlns:a16="http://schemas.microsoft.com/office/drawing/2014/main" id="{759A5705-BB73-4A9B-8193-CC001D29F477}"/>
                </a:ext>
              </a:extLst>
            </p:cNvPr>
            <p:cNvSpPr/>
            <p:nvPr/>
          </p:nvSpPr>
          <p:spPr>
            <a:xfrm>
              <a:off x="4500880" y="5433090"/>
              <a:ext cx="975360" cy="37843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Dataframe to .csv</a:t>
              </a:r>
            </a:p>
          </p:txBody>
        </p:sp>
        <p:sp>
          <p:nvSpPr>
            <p:cNvPr id="11" name="Flowchart: Process 10">
              <a:extLst>
                <a:ext uri="{FF2B5EF4-FFF2-40B4-BE49-F238E27FC236}">
                  <a16:creationId xmlns:a16="http://schemas.microsoft.com/office/drawing/2014/main" id="{082CDF56-CD25-A7F4-EBB7-19D7DEA3E7C3}"/>
                </a:ext>
              </a:extLst>
            </p:cNvPr>
            <p:cNvSpPr/>
            <p:nvPr/>
          </p:nvSpPr>
          <p:spPr>
            <a:xfrm>
              <a:off x="4500880" y="4540254"/>
              <a:ext cx="975360" cy="37843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Dataframe to .csv</a:t>
              </a:r>
            </a:p>
          </p:txBody>
        </p:sp>
        <p:sp>
          <p:nvSpPr>
            <p:cNvPr id="13" name="Flowchart: Process 12">
              <a:extLst>
                <a:ext uri="{FF2B5EF4-FFF2-40B4-BE49-F238E27FC236}">
                  <a16:creationId xmlns:a16="http://schemas.microsoft.com/office/drawing/2014/main" id="{3BAF0AD0-8F81-F9C0-6946-0D59C542616D}"/>
                </a:ext>
              </a:extLst>
            </p:cNvPr>
            <p:cNvSpPr/>
            <p:nvPr/>
          </p:nvSpPr>
          <p:spPr>
            <a:xfrm>
              <a:off x="2814320" y="5433090"/>
              <a:ext cx="975360" cy="378430"/>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Beautiful soup object</a:t>
              </a:r>
            </a:p>
          </p:txBody>
        </p:sp>
        <p:cxnSp>
          <p:nvCxnSpPr>
            <p:cNvPr id="16" name="Straight Arrow Connector 15">
              <a:extLst>
                <a:ext uri="{FF2B5EF4-FFF2-40B4-BE49-F238E27FC236}">
                  <a16:creationId xmlns:a16="http://schemas.microsoft.com/office/drawing/2014/main" id="{DA15BA1C-4467-8DC4-EB27-9981DF873F93}"/>
                </a:ext>
              </a:extLst>
            </p:cNvPr>
            <p:cNvCxnSpPr>
              <a:cxnSpLocks/>
              <a:stCxn id="7" idx="5"/>
              <a:endCxn id="9" idx="1"/>
            </p:cNvCxnSpPr>
            <p:nvPr/>
          </p:nvCxnSpPr>
          <p:spPr>
            <a:xfrm>
              <a:off x="1979338" y="4729469"/>
              <a:ext cx="8349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497D467-AFA8-EEC4-B6BE-67731EA2A982}"/>
                </a:ext>
              </a:extLst>
            </p:cNvPr>
            <p:cNvCxnSpPr>
              <a:cxnSpLocks/>
            </p:cNvCxnSpPr>
            <p:nvPr/>
          </p:nvCxnSpPr>
          <p:spPr>
            <a:xfrm>
              <a:off x="2005584" y="5607054"/>
              <a:ext cx="80873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1A028DC-9B82-C148-B9F6-53CA136D5123}"/>
                </a:ext>
              </a:extLst>
            </p:cNvPr>
            <p:cNvCxnSpPr>
              <a:cxnSpLocks/>
            </p:cNvCxnSpPr>
            <p:nvPr/>
          </p:nvCxnSpPr>
          <p:spPr>
            <a:xfrm>
              <a:off x="3789680" y="4729469"/>
              <a:ext cx="711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115F004-7419-CB9B-017A-C491CA8291A4}"/>
                </a:ext>
              </a:extLst>
            </p:cNvPr>
            <p:cNvCxnSpPr>
              <a:cxnSpLocks/>
            </p:cNvCxnSpPr>
            <p:nvPr/>
          </p:nvCxnSpPr>
          <p:spPr>
            <a:xfrm>
              <a:off x="3789680" y="5622305"/>
              <a:ext cx="711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Connector: Elbow 22">
              <a:extLst>
                <a:ext uri="{FF2B5EF4-FFF2-40B4-BE49-F238E27FC236}">
                  <a16:creationId xmlns:a16="http://schemas.microsoft.com/office/drawing/2014/main" id="{83F26BFF-BCF6-7632-E404-052974E8D4B7}"/>
                </a:ext>
              </a:extLst>
            </p:cNvPr>
            <p:cNvCxnSpPr/>
            <p:nvPr/>
          </p:nvCxnSpPr>
          <p:spPr>
            <a:xfrm>
              <a:off x="5476240" y="4729469"/>
              <a:ext cx="711200" cy="45337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0B5ACFFC-4146-1473-3E8F-FC2818B5D547}"/>
                </a:ext>
              </a:extLst>
            </p:cNvPr>
            <p:cNvCxnSpPr>
              <a:cxnSpLocks/>
            </p:cNvCxnSpPr>
            <p:nvPr/>
          </p:nvCxnSpPr>
          <p:spPr>
            <a:xfrm flipV="1">
              <a:off x="5478748" y="5168932"/>
              <a:ext cx="708692" cy="46129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10464873" cy="4225925"/>
          </a:xfrm>
          <a:prstGeom prst="rect">
            <a:avLst/>
          </a:prstGeom>
        </p:spPr>
        <p:txBody>
          <a:bodyPr vert="horz" lIns="91440" tIns="45720" rIns="91440" bIns="45720" numCol="2" rtlCol="0" anchor="t">
            <a:normAutofit/>
          </a:bodyPr>
          <a:lstStyle/>
          <a:p>
            <a:pPr marL="457200" indent="-457200">
              <a:lnSpc>
                <a:spcPct val="100000"/>
              </a:lnSpc>
              <a:spcBef>
                <a:spcPts val="1400"/>
              </a:spcBef>
              <a:spcAft>
                <a:spcPts val="3000"/>
              </a:spcAft>
              <a:buFont typeface="+mj-lt"/>
              <a:buAutoNum type="arabicPeriod"/>
            </a:pPr>
            <a:r>
              <a:rPr lang="en-US" sz="1400" dirty="0">
                <a:solidFill>
                  <a:schemeClr val="accent3">
                    <a:lumMod val="25000"/>
                  </a:schemeClr>
                </a:solidFill>
              </a:rPr>
              <a:t>REST API response:</a:t>
            </a:r>
          </a:p>
          <a:p>
            <a:pPr marL="457200" indent="-457200">
              <a:lnSpc>
                <a:spcPct val="100000"/>
              </a:lnSpc>
              <a:spcBef>
                <a:spcPts val="1400"/>
              </a:spcBef>
              <a:spcAft>
                <a:spcPts val="4800"/>
              </a:spcAft>
              <a:buFont typeface="+mj-lt"/>
              <a:buAutoNum type="arabicPeriod"/>
            </a:pPr>
            <a:r>
              <a:rPr lang="en-US" sz="1400" dirty="0">
                <a:solidFill>
                  <a:schemeClr val="accent3">
                    <a:lumMod val="25000"/>
                  </a:schemeClr>
                </a:solidFill>
              </a:rPr>
              <a:t>Converting to .JSON:</a:t>
            </a:r>
          </a:p>
          <a:p>
            <a:pPr marL="457200" indent="-457200">
              <a:lnSpc>
                <a:spcPct val="100000"/>
              </a:lnSpc>
              <a:spcBef>
                <a:spcPts val="1400"/>
              </a:spcBef>
              <a:spcAft>
                <a:spcPts val="9000"/>
              </a:spcAft>
              <a:buFont typeface="+mj-lt"/>
              <a:buAutoNum type="arabicPeriod"/>
            </a:pPr>
            <a:r>
              <a:rPr lang="en-US" sz="1400" dirty="0">
                <a:solidFill>
                  <a:schemeClr val="accent3">
                    <a:lumMod val="25000"/>
                  </a:schemeClr>
                </a:solidFill>
              </a:rPr>
              <a:t>Data transformation:</a:t>
            </a:r>
          </a:p>
          <a:p>
            <a:pPr marL="457200" indent="-457200">
              <a:lnSpc>
                <a:spcPct val="100000"/>
              </a:lnSpc>
              <a:spcBef>
                <a:spcPts val="1400"/>
              </a:spcBef>
              <a:spcAft>
                <a:spcPts val="2400"/>
              </a:spcAft>
              <a:buFont typeface="+mj-lt"/>
              <a:buAutoNum type="arabicPeriod"/>
            </a:pPr>
            <a:r>
              <a:rPr lang="en-US" sz="1400" dirty="0">
                <a:solidFill>
                  <a:schemeClr val="accent3">
                    <a:lumMod val="25000"/>
                  </a:schemeClr>
                </a:solidFill>
              </a:rPr>
              <a:t>Dataframe </a:t>
            </a:r>
          </a:p>
          <a:p>
            <a:pPr marL="457200" indent="-457200">
              <a:lnSpc>
                <a:spcPct val="100000"/>
              </a:lnSpc>
              <a:spcBef>
                <a:spcPts val="1400"/>
              </a:spcBef>
              <a:spcAft>
                <a:spcPts val="3000"/>
              </a:spcAft>
              <a:buFont typeface="+mj-lt"/>
              <a:buAutoNum type="arabicPeriod"/>
            </a:pPr>
            <a:r>
              <a:rPr lang="en-US" sz="1400" dirty="0">
                <a:solidFill>
                  <a:schemeClr val="accent3">
                    <a:lumMod val="25000"/>
                  </a:schemeClr>
                </a:solidFill>
              </a:rPr>
              <a:t>Export data:</a:t>
            </a:r>
          </a:p>
          <a:p>
            <a:pPr>
              <a:lnSpc>
                <a:spcPct val="100000"/>
              </a:lnSpc>
              <a:spcBef>
                <a:spcPts val="1400"/>
              </a:spcBef>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1" name="Picture 10">
            <a:extLst>
              <a:ext uri="{FF2B5EF4-FFF2-40B4-BE49-F238E27FC236}">
                <a16:creationId xmlns:a16="http://schemas.microsoft.com/office/drawing/2014/main" id="{A93C079C-4A61-701C-961C-BC30BD449487}"/>
              </a:ext>
            </a:extLst>
          </p:cNvPr>
          <p:cNvPicPr>
            <a:picLocks noChangeAspect="1"/>
          </p:cNvPicPr>
          <p:nvPr/>
        </p:nvPicPr>
        <p:blipFill>
          <a:blip r:embed="rId3"/>
          <a:stretch>
            <a:fillRect/>
          </a:stretch>
        </p:blipFill>
        <p:spPr>
          <a:xfrm>
            <a:off x="1391920" y="2225213"/>
            <a:ext cx="3322317" cy="265889"/>
          </a:xfrm>
          <a:prstGeom prst="rect">
            <a:avLst/>
          </a:prstGeom>
        </p:spPr>
      </p:pic>
      <p:pic>
        <p:nvPicPr>
          <p:cNvPr id="17" name="Picture 16">
            <a:extLst>
              <a:ext uri="{FF2B5EF4-FFF2-40B4-BE49-F238E27FC236}">
                <a16:creationId xmlns:a16="http://schemas.microsoft.com/office/drawing/2014/main" id="{A69135E9-42DA-1643-529D-18A2F032DF8B}"/>
              </a:ext>
            </a:extLst>
          </p:cNvPr>
          <p:cNvPicPr>
            <a:picLocks noChangeAspect="1"/>
          </p:cNvPicPr>
          <p:nvPr/>
        </p:nvPicPr>
        <p:blipFill>
          <a:blip r:embed="rId4"/>
          <a:stretch>
            <a:fillRect/>
          </a:stretch>
        </p:blipFill>
        <p:spPr>
          <a:xfrm>
            <a:off x="1391920" y="2937739"/>
            <a:ext cx="3322319" cy="491261"/>
          </a:xfrm>
          <a:prstGeom prst="rect">
            <a:avLst/>
          </a:prstGeom>
        </p:spPr>
      </p:pic>
      <p:pic>
        <p:nvPicPr>
          <p:cNvPr id="19" name="Picture 18">
            <a:extLst>
              <a:ext uri="{FF2B5EF4-FFF2-40B4-BE49-F238E27FC236}">
                <a16:creationId xmlns:a16="http://schemas.microsoft.com/office/drawing/2014/main" id="{6587E16D-1719-A60B-934E-4E5BEC8E6519}"/>
              </a:ext>
            </a:extLst>
          </p:cNvPr>
          <p:cNvPicPr>
            <a:picLocks noChangeAspect="1"/>
          </p:cNvPicPr>
          <p:nvPr/>
        </p:nvPicPr>
        <p:blipFill>
          <a:blip r:embed="rId5"/>
          <a:stretch>
            <a:fillRect/>
          </a:stretch>
        </p:blipFill>
        <p:spPr>
          <a:xfrm>
            <a:off x="1391919" y="3913187"/>
            <a:ext cx="3322320" cy="1180901"/>
          </a:xfrm>
          <a:prstGeom prst="rect">
            <a:avLst/>
          </a:prstGeom>
        </p:spPr>
      </p:pic>
      <p:pic>
        <p:nvPicPr>
          <p:cNvPr id="21" name="Picture 20">
            <a:extLst>
              <a:ext uri="{FF2B5EF4-FFF2-40B4-BE49-F238E27FC236}">
                <a16:creationId xmlns:a16="http://schemas.microsoft.com/office/drawing/2014/main" id="{2E11DF0C-5B64-EE40-CAFF-6C5B6E625095}"/>
              </a:ext>
            </a:extLst>
          </p:cNvPr>
          <p:cNvPicPr>
            <a:picLocks noChangeAspect="1"/>
          </p:cNvPicPr>
          <p:nvPr/>
        </p:nvPicPr>
        <p:blipFill>
          <a:blip r:embed="rId6"/>
          <a:stretch>
            <a:fillRect/>
          </a:stretch>
        </p:blipFill>
        <p:spPr>
          <a:xfrm>
            <a:off x="1391919" y="5602360"/>
            <a:ext cx="3322318" cy="204254"/>
          </a:xfrm>
          <a:prstGeom prst="rect">
            <a:avLst/>
          </a:prstGeom>
        </p:spPr>
      </p:pic>
      <p:pic>
        <p:nvPicPr>
          <p:cNvPr id="23" name="Picture 22">
            <a:extLst>
              <a:ext uri="{FF2B5EF4-FFF2-40B4-BE49-F238E27FC236}">
                <a16:creationId xmlns:a16="http://schemas.microsoft.com/office/drawing/2014/main" id="{8DC54C09-FC6D-3618-3928-18E63C7FFB70}"/>
              </a:ext>
            </a:extLst>
          </p:cNvPr>
          <p:cNvPicPr>
            <a:picLocks noChangeAspect="1"/>
          </p:cNvPicPr>
          <p:nvPr/>
        </p:nvPicPr>
        <p:blipFill>
          <a:blip r:embed="rId7"/>
          <a:stretch>
            <a:fillRect/>
          </a:stretch>
        </p:blipFill>
        <p:spPr>
          <a:xfrm>
            <a:off x="6552198" y="2225213"/>
            <a:ext cx="4733413" cy="192950"/>
          </a:xfrm>
          <a:prstGeom prst="rect">
            <a:avLst/>
          </a:prstGeom>
        </p:spPr>
      </p:pic>
      <p:grpSp>
        <p:nvGrpSpPr>
          <p:cNvPr id="25" name="Group 24">
            <a:extLst>
              <a:ext uri="{FF2B5EF4-FFF2-40B4-BE49-F238E27FC236}">
                <a16:creationId xmlns:a16="http://schemas.microsoft.com/office/drawing/2014/main" id="{4B5B965D-724A-997C-23D5-7A60AFD94F55}"/>
              </a:ext>
            </a:extLst>
          </p:cNvPr>
          <p:cNvGrpSpPr/>
          <p:nvPr/>
        </p:nvGrpSpPr>
        <p:grpSpPr>
          <a:xfrm>
            <a:off x="6096530" y="2937739"/>
            <a:ext cx="5275262" cy="2868875"/>
            <a:chOff x="6096530" y="2937739"/>
            <a:chExt cx="5275262" cy="2868875"/>
          </a:xfrm>
        </p:grpSpPr>
        <p:sp>
          <p:nvSpPr>
            <p:cNvPr id="24" name="Content Placeholder 4">
              <a:extLst>
                <a:ext uri="{FF2B5EF4-FFF2-40B4-BE49-F238E27FC236}">
                  <a16:creationId xmlns:a16="http://schemas.microsoft.com/office/drawing/2014/main" id="{7EB5AFDB-D22C-FD6C-A18F-17B1900A3387}"/>
                </a:ext>
              </a:extLst>
            </p:cNvPr>
            <p:cNvSpPr txBox="1">
              <a:spLocks/>
            </p:cNvSpPr>
            <p:nvPr/>
          </p:nvSpPr>
          <p:spPr>
            <a:xfrm>
              <a:off x="6096530" y="2937739"/>
              <a:ext cx="5275262" cy="2868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400"/>
                </a:spcBef>
                <a:spcAft>
                  <a:spcPts val="12000"/>
                </a:spcAft>
                <a:buNone/>
              </a:pPr>
              <a:r>
                <a:rPr lang="en-US" sz="2400" dirty="0">
                  <a:solidFill>
                    <a:srgbClr val="1C7DDB"/>
                  </a:solidFill>
                  <a:latin typeface="Abadi" panose="020B0604020104020204" pitchFamily="34" charset="0"/>
                </a:rPr>
                <a:t>You can find more about Data Collection here:</a:t>
              </a:r>
            </a:p>
            <a:p>
              <a:pPr marL="0" indent="0" algn="ctr">
                <a:buNone/>
              </a:pPr>
              <a:r>
                <a:rPr lang="en-US" sz="2000" dirty="0">
                  <a:solidFill>
                    <a:schemeClr val="accent3">
                      <a:lumMod val="25000"/>
                    </a:schemeClr>
                  </a:solidFill>
                  <a:latin typeface="Abadi" panose="020B0604020104020204" pitchFamily="34" charset="0"/>
                  <a:hlinkClick r:id="rId8"/>
                </a:rPr>
                <a:t>Data collection (SpaceX API)</a:t>
              </a:r>
              <a:endParaRPr lang="en-US" sz="20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sz="2200" dirty="0">
                <a:solidFill>
                  <a:srgbClr val="1C7DDB"/>
                </a:solidFill>
                <a:latin typeface="Abadi"/>
              </a:endParaRPr>
            </a:p>
          </p:txBody>
        </p:sp>
        <p:pic>
          <p:nvPicPr>
            <p:cNvPr id="2052" name="Picture 4" descr="Github Logo - Free social media icons">
              <a:extLst>
                <a:ext uri="{FF2B5EF4-FFF2-40B4-BE49-F238E27FC236}">
                  <a16:creationId xmlns:a16="http://schemas.microsoft.com/office/drawing/2014/main" id="{29DA861A-28AA-ADE1-C1C0-04AFECF85FD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70097" y="3730509"/>
              <a:ext cx="1528128" cy="152812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10363200" cy="4233285"/>
          </a:xfrm>
          <a:prstGeom prst="rect">
            <a:avLst/>
          </a:prstGeom>
        </p:spPr>
        <p:txBody>
          <a:bodyPr lIns="91440" tIns="45720" rIns="91440" bIns="45720" numCol="2" anchor="t">
            <a:noAutofit/>
          </a:bodyPr>
          <a:lstStyle/>
          <a:p>
            <a:pPr marL="342900" indent="-342900">
              <a:lnSpc>
                <a:spcPct val="100000"/>
              </a:lnSpc>
              <a:spcBef>
                <a:spcPts val="1400"/>
              </a:spcBef>
              <a:buFont typeface="+mj-lt"/>
              <a:buAutoNum type="arabicPeriod"/>
            </a:pPr>
            <a:r>
              <a:rPr lang="en-US" sz="1400" dirty="0">
                <a:solidFill>
                  <a:schemeClr val="accent3">
                    <a:lumMod val="25000"/>
                  </a:schemeClr>
                </a:solidFill>
              </a:rPr>
              <a:t>HTML response:</a:t>
            </a:r>
          </a:p>
          <a:p>
            <a:pPr marL="342900" indent="-342900">
              <a:lnSpc>
                <a:spcPct val="100000"/>
              </a:lnSpc>
              <a:spcBef>
                <a:spcPts val="1400"/>
              </a:spcBef>
              <a:buFont typeface="+mj-lt"/>
              <a:buAutoNum type="arabicPeriod"/>
            </a:pPr>
            <a:endParaRPr lang="en-US" sz="1400" dirty="0">
              <a:solidFill>
                <a:schemeClr val="accent3">
                  <a:lumMod val="25000"/>
                </a:schemeClr>
              </a:solidFill>
            </a:endParaRPr>
          </a:p>
          <a:p>
            <a:pPr marL="342900" indent="-342900">
              <a:lnSpc>
                <a:spcPct val="100000"/>
              </a:lnSpc>
              <a:spcBef>
                <a:spcPts val="1400"/>
              </a:spcBef>
              <a:spcAft>
                <a:spcPts val="3000"/>
              </a:spcAft>
              <a:buFont typeface="+mj-lt"/>
              <a:buAutoNum type="arabicPeriod"/>
            </a:pPr>
            <a:r>
              <a:rPr lang="en-US" sz="1400" dirty="0">
                <a:solidFill>
                  <a:schemeClr val="accent3">
                    <a:lumMod val="25000"/>
                  </a:schemeClr>
                </a:solidFill>
              </a:rPr>
              <a:t>Beautiful soup object:</a:t>
            </a:r>
          </a:p>
          <a:p>
            <a:pPr marL="342900" indent="-342900">
              <a:lnSpc>
                <a:spcPct val="100000"/>
              </a:lnSpc>
              <a:spcBef>
                <a:spcPts val="1400"/>
              </a:spcBef>
              <a:spcAft>
                <a:spcPts val="16200"/>
              </a:spcAft>
              <a:buFont typeface="+mj-lt"/>
              <a:buAutoNum type="arabicPeriod"/>
            </a:pPr>
            <a:r>
              <a:rPr lang="en-US" sz="1400" dirty="0">
                <a:solidFill>
                  <a:schemeClr val="accent3">
                    <a:lumMod val="25000"/>
                  </a:schemeClr>
                </a:solidFill>
              </a:rPr>
              <a:t>Create a dictionary:</a:t>
            </a:r>
          </a:p>
          <a:p>
            <a:pPr marL="342900" indent="-342900">
              <a:lnSpc>
                <a:spcPct val="100000"/>
              </a:lnSpc>
              <a:spcBef>
                <a:spcPts val="1400"/>
              </a:spcBef>
              <a:buFont typeface="+mj-lt"/>
              <a:buAutoNum type="arabicPeriod"/>
            </a:pPr>
            <a:r>
              <a:rPr lang="en-US" sz="1400" dirty="0">
                <a:solidFill>
                  <a:schemeClr val="accent3">
                    <a:lumMod val="25000"/>
                  </a:schemeClr>
                </a:solidFill>
              </a:rPr>
              <a:t>Dataframe from dictionary and export data:</a:t>
            </a:r>
          </a:p>
          <a:p>
            <a:pPr marL="342900" indent="-342900">
              <a:lnSpc>
                <a:spcPct val="100000"/>
              </a:lnSpc>
              <a:spcBef>
                <a:spcPts val="1400"/>
              </a:spcBef>
              <a:buFont typeface="+mj-lt"/>
              <a:buAutoNum type="arabicPeriod"/>
            </a:pPr>
            <a:endParaRPr lang="en-US" sz="1400" dirty="0">
              <a:solidFill>
                <a:schemeClr val="accent3">
                  <a:lumMod val="25000"/>
                </a:schemeClr>
              </a:solidFill>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pSp>
        <p:nvGrpSpPr>
          <p:cNvPr id="8" name="Group 7">
            <a:extLst>
              <a:ext uri="{FF2B5EF4-FFF2-40B4-BE49-F238E27FC236}">
                <a16:creationId xmlns:a16="http://schemas.microsoft.com/office/drawing/2014/main" id="{DA14B93F-73AE-8CE5-0B5B-60C7B7F88362}"/>
              </a:ext>
            </a:extLst>
          </p:cNvPr>
          <p:cNvGrpSpPr/>
          <p:nvPr/>
        </p:nvGrpSpPr>
        <p:grpSpPr>
          <a:xfrm>
            <a:off x="6096530" y="2937739"/>
            <a:ext cx="5275262" cy="2868875"/>
            <a:chOff x="6096530" y="2937739"/>
            <a:chExt cx="5275262" cy="2868875"/>
          </a:xfrm>
        </p:grpSpPr>
        <p:sp>
          <p:nvSpPr>
            <p:cNvPr id="9" name="Content Placeholder 4">
              <a:extLst>
                <a:ext uri="{FF2B5EF4-FFF2-40B4-BE49-F238E27FC236}">
                  <a16:creationId xmlns:a16="http://schemas.microsoft.com/office/drawing/2014/main" id="{D653208F-2D0A-1DC6-A01A-F5EA4420C854}"/>
                </a:ext>
              </a:extLst>
            </p:cNvPr>
            <p:cNvSpPr txBox="1">
              <a:spLocks/>
            </p:cNvSpPr>
            <p:nvPr/>
          </p:nvSpPr>
          <p:spPr>
            <a:xfrm>
              <a:off x="6096530" y="2937739"/>
              <a:ext cx="5275262" cy="2868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400"/>
                </a:spcBef>
                <a:spcAft>
                  <a:spcPts val="12000"/>
                </a:spcAft>
                <a:buNone/>
              </a:pPr>
              <a:r>
                <a:rPr lang="en-US" sz="2400" dirty="0">
                  <a:solidFill>
                    <a:srgbClr val="1C7DDB"/>
                  </a:solidFill>
                  <a:latin typeface="Abadi" panose="020B0604020104020204" pitchFamily="34" charset="0"/>
                </a:rPr>
                <a:t>You can find more about Data Collection here:</a:t>
              </a:r>
            </a:p>
            <a:p>
              <a:pPr marL="0" indent="0" algn="ctr">
                <a:buNone/>
              </a:pPr>
              <a:r>
                <a:rPr lang="en-US" sz="2000" dirty="0">
                  <a:solidFill>
                    <a:schemeClr val="accent3">
                      <a:lumMod val="25000"/>
                    </a:schemeClr>
                  </a:solidFill>
                  <a:latin typeface="Abadi" panose="020B0604020104020204" pitchFamily="34" charset="0"/>
                  <a:hlinkClick r:id="rId3"/>
                </a:rPr>
                <a:t>Data collection (Scraping)</a:t>
              </a:r>
              <a:endParaRPr lang="en-US" sz="20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sz="2200" dirty="0">
                <a:solidFill>
                  <a:srgbClr val="1C7DDB"/>
                </a:solidFill>
                <a:latin typeface="Abadi"/>
              </a:endParaRPr>
            </a:p>
          </p:txBody>
        </p:sp>
        <p:pic>
          <p:nvPicPr>
            <p:cNvPr id="10" name="Picture 4" descr="Github Logo - Free social media icons">
              <a:extLst>
                <a:ext uri="{FF2B5EF4-FFF2-40B4-BE49-F238E27FC236}">
                  <a16:creationId xmlns:a16="http://schemas.microsoft.com/office/drawing/2014/main" id="{2D6489FC-D150-7E92-5C0E-83CA0709E3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70097" y="3730509"/>
              <a:ext cx="1528128" cy="1528128"/>
            </a:xfrm>
            <a:prstGeom prst="rect">
              <a:avLst/>
            </a:prstGeom>
            <a:noFill/>
            <a:extLst>
              <a:ext uri="{909E8E84-426E-40DD-AFC4-6F175D3DCCD1}">
                <a14:hiddenFill xmlns:a14="http://schemas.microsoft.com/office/drawing/2010/main">
                  <a:solidFill>
                    <a:srgbClr val="FFFFFF"/>
                  </a:solidFill>
                </a14:hiddenFill>
              </a:ext>
            </a:extLst>
          </p:spPr>
        </p:pic>
      </p:grpSp>
      <p:pic>
        <p:nvPicPr>
          <p:cNvPr id="13" name="Picture 12">
            <a:extLst>
              <a:ext uri="{FF2B5EF4-FFF2-40B4-BE49-F238E27FC236}">
                <a16:creationId xmlns:a16="http://schemas.microsoft.com/office/drawing/2014/main" id="{02505DA2-B1C3-B4EC-1F08-AF56432F0B20}"/>
              </a:ext>
            </a:extLst>
          </p:cNvPr>
          <p:cNvPicPr>
            <a:picLocks noChangeAspect="1"/>
          </p:cNvPicPr>
          <p:nvPr/>
        </p:nvPicPr>
        <p:blipFill>
          <a:blip r:embed="rId5"/>
          <a:stretch>
            <a:fillRect/>
          </a:stretch>
        </p:blipFill>
        <p:spPr>
          <a:xfrm>
            <a:off x="1399360" y="2293241"/>
            <a:ext cx="3348507" cy="175639"/>
          </a:xfrm>
          <a:prstGeom prst="rect">
            <a:avLst/>
          </a:prstGeom>
        </p:spPr>
      </p:pic>
      <p:pic>
        <p:nvPicPr>
          <p:cNvPr id="15" name="Picture 14">
            <a:extLst>
              <a:ext uri="{FF2B5EF4-FFF2-40B4-BE49-F238E27FC236}">
                <a16:creationId xmlns:a16="http://schemas.microsoft.com/office/drawing/2014/main" id="{2EC4F989-2CDE-5A9B-7AC5-1E8FD1B9071A}"/>
              </a:ext>
            </a:extLst>
          </p:cNvPr>
          <p:cNvPicPr>
            <a:picLocks noChangeAspect="1"/>
          </p:cNvPicPr>
          <p:nvPr/>
        </p:nvPicPr>
        <p:blipFill>
          <a:blip r:embed="rId6"/>
          <a:stretch>
            <a:fillRect/>
          </a:stretch>
        </p:blipFill>
        <p:spPr>
          <a:xfrm>
            <a:off x="1399360" y="3021068"/>
            <a:ext cx="3274240" cy="141827"/>
          </a:xfrm>
          <a:prstGeom prst="rect">
            <a:avLst/>
          </a:prstGeom>
        </p:spPr>
      </p:pic>
      <p:pic>
        <p:nvPicPr>
          <p:cNvPr id="17" name="Picture 16">
            <a:extLst>
              <a:ext uri="{FF2B5EF4-FFF2-40B4-BE49-F238E27FC236}">
                <a16:creationId xmlns:a16="http://schemas.microsoft.com/office/drawing/2014/main" id="{139E9B94-5B4D-3B82-76FF-4D6539F3F151}"/>
              </a:ext>
            </a:extLst>
          </p:cNvPr>
          <p:cNvPicPr>
            <a:picLocks noChangeAspect="1"/>
          </p:cNvPicPr>
          <p:nvPr/>
        </p:nvPicPr>
        <p:blipFill>
          <a:blip r:embed="rId7"/>
          <a:stretch>
            <a:fillRect/>
          </a:stretch>
        </p:blipFill>
        <p:spPr>
          <a:xfrm>
            <a:off x="1323590" y="3796231"/>
            <a:ext cx="3425780" cy="2010383"/>
          </a:xfrm>
          <a:prstGeom prst="rect">
            <a:avLst/>
          </a:prstGeom>
        </p:spPr>
      </p:pic>
      <p:pic>
        <p:nvPicPr>
          <p:cNvPr id="19" name="Picture 18">
            <a:extLst>
              <a:ext uri="{FF2B5EF4-FFF2-40B4-BE49-F238E27FC236}">
                <a16:creationId xmlns:a16="http://schemas.microsoft.com/office/drawing/2014/main" id="{3AE58ECD-DCCA-09BD-AAD3-EED742D23D14}"/>
              </a:ext>
            </a:extLst>
          </p:cNvPr>
          <p:cNvPicPr>
            <a:picLocks noChangeAspect="1"/>
          </p:cNvPicPr>
          <p:nvPr/>
        </p:nvPicPr>
        <p:blipFill>
          <a:blip r:embed="rId8"/>
          <a:stretch>
            <a:fillRect/>
          </a:stretch>
        </p:blipFill>
        <p:spPr>
          <a:xfrm>
            <a:off x="6527662" y="2233150"/>
            <a:ext cx="3043057" cy="259947"/>
          </a:xfrm>
          <a:prstGeom prst="rect">
            <a:avLst/>
          </a:prstGeom>
        </p:spPr>
      </p:pic>
      <p:pic>
        <p:nvPicPr>
          <p:cNvPr id="21" name="Picture 20">
            <a:extLst>
              <a:ext uri="{FF2B5EF4-FFF2-40B4-BE49-F238E27FC236}">
                <a16:creationId xmlns:a16="http://schemas.microsoft.com/office/drawing/2014/main" id="{6E43227D-3E69-E0EC-2432-E78AF2725347}"/>
              </a:ext>
            </a:extLst>
          </p:cNvPr>
          <p:cNvPicPr>
            <a:picLocks noChangeAspect="1"/>
          </p:cNvPicPr>
          <p:nvPr/>
        </p:nvPicPr>
        <p:blipFill>
          <a:blip r:embed="rId9"/>
          <a:stretch>
            <a:fillRect/>
          </a:stretch>
        </p:blipFill>
        <p:spPr>
          <a:xfrm>
            <a:off x="6527661" y="2507139"/>
            <a:ext cx="4757950" cy="252194"/>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846</TotalTime>
  <Words>2272</Words>
  <Application>Microsoft Office PowerPoint</Application>
  <PresentationFormat>Widescreen</PresentationFormat>
  <Paragraphs>299</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Roman Naidenko</cp:lastModifiedBy>
  <cp:revision>243</cp:revision>
  <dcterms:created xsi:type="dcterms:W3CDTF">2021-04-29T18:58:34Z</dcterms:created>
  <dcterms:modified xsi:type="dcterms:W3CDTF">2022-12-09T11:44:23Z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